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oleObject"/>
  <Default Extension="jpeg" ContentType="image/jpeg"/>
  <Default Extension="jpg" ContentType="image/jpeg"/>
  <Default Extension="emf" ContentType="image/x-emf"/>
  <Default Extension="tiff" ContentType="image/tiff"/>
  <Default Extension="rels" ContentType="application/vnd.openxmlformats-package.relationships+xml"/>
  <Default Extension="vml" ContentType="application/vnd.openxmlformats-officedocument.vmlDrawing"/>
  <Default Extension="png" ContentType="image/png"/>
  <Default Extension="wmf" ContentType="image/x-w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1.xml" ContentType="application/vnd.openxmlformats-officedocument.presentationml.tags+xml"/>
  <Override PartName="/ppt/notesSlides/notesSlide12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0"/>
  </p:notesMasterIdLst>
  <p:handoutMasterIdLst>
    <p:handoutMasterId r:id="rId31"/>
  </p:handoutMasterIdLst>
  <p:sldIdLst>
    <p:sldId id="341" r:id="rId2"/>
    <p:sldId id="443" r:id="rId3"/>
    <p:sldId id="463" r:id="rId4"/>
    <p:sldId id="446" r:id="rId5"/>
    <p:sldId id="426" r:id="rId6"/>
    <p:sldId id="442" r:id="rId7"/>
    <p:sldId id="448" r:id="rId8"/>
    <p:sldId id="427" r:id="rId9"/>
    <p:sldId id="428" r:id="rId10"/>
    <p:sldId id="429" r:id="rId11"/>
    <p:sldId id="430" r:id="rId12"/>
    <p:sldId id="447" r:id="rId13"/>
    <p:sldId id="431" r:id="rId14"/>
    <p:sldId id="432" r:id="rId15"/>
    <p:sldId id="439" r:id="rId16"/>
    <p:sldId id="433" r:id="rId17"/>
    <p:sldId id="452" r:id="rId18"/>
    <p:sldId id="441" r:id="rId19"/>
    <p:sldId id="306" r:id="rId20"/>
    <p:sldId id="453" r:id="rId21"/>
    <p:sldId id="456" r:id="rId22"/>
    <p:sldId id="458" r:id="rId23"/>
    <p:sldId id="457" r:id="rId24"/>
    <p:sldId id="459" r:id="rId25"/>
    <p:sldId id="460" r:id="rId26"/>
    <p:sldId id="461" r:id="rId27"/>
    <p:sldId id="462" r:id="rId28"/>
    <p:sldId id="300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C8B7C"/>
    <a:srgbClr val="1CE1E1"/>
    <a:srgbClr val="1C3649"/>
    <a:srgbClr val="11C4AE"/>
    <a:srgbClr val="10BAA5"/>
    <a:srgbClr val="10B09B"/>
    <a:srgbClr val="AC72E6"/>
    <a:srgbClr val="1C0447"/>
    <a:srgbClr val="E4E1E1"/>
    <a:srgbClr val="E6E1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118" autoAdjust="0"/>
    <p:restoredTop sz="92845" autoAdjust="0"/>
  </p:normalViewPr>
  <p:slideViewPr>
    <p:cSldViewPr snapToGrid="0">
      <p:cViewPr varScale="1">
        <p:scale>
          <a:sx n="92" d="100"/>
          <a:sy n="92" d="100"/>
        </p:scale>
        <p:origin x="344" y="17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8232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6" d="100"/>
          <a:sy n="86" d="100"/>
        </p:scale>
        <p:origin x="3928" y="2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notesMaster" Target="notesMasters/notesMaster1.xml"/><Relationship Id="rId31" Type="http://schemas.openxmlformats.org/officeDocument/2006/relationships/handoutMaster" Target="handoutMasters/handoutMaster1.xml"/><Relationship Id="rId32" Type="http://schemas.openxmlformats.org/officeDocument/2006/relationships/presProps" Target="pres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Relationship Id="rId38" Type="http://schemas.microsoft.com/office/2015/10/relationships/revisionInfo" Target="revisionInfo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646CA84-480F-5847-9CCD-501A18124120}" type="doc">
      <dgm:prSet loTypeId="urn:microsoft.com/office/officeart/2005/8/layout/chevron1" loCatId="" qsTypeId="urn:microsoft.com/office/officeart/2005/8/quickstyle/simple4" qsCatId="simple" csTypeId="urn:microsoft.com/office/officeart/2005/8/colors/accent1_5" csCatId="accent1" phldr="1"/>
      <dgm:spPr/>
    </dgm:pt>
    <dgm:pt modelId="{AB121290-B4F8-C346-84A0-D4694901D4A8}">
      <dgm:prSet phldrT="[Text]" custT="1"/>
      <dgm:spPr>
        <a:gradFill rotWithShape="0">
          <a:gsLst>
            <a:gs pos="0">
              <a:schemeClr val="accent1"/>
            </a:gs>
            <a:gs pos="100000">
              <a:schemeClr val="accent1">
                <a:alpha val="9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</a:gradFill>
      </dgm:spPr>
      <dgm:t>
        <a:bodyPr/>
        <a:lstStyle/>
        <a:p>
          <a:r>
            <a:rPr lang="en-US" sz="1600" dirty="0" smtClean="0"/>
            <a:t>Data</a:t>
          </a:r>
          <a:endParaRPr lang="en-US" sz="1600" dirty="0"/>
        </a:p>
      </dgm:t>
    </dgm:pt>
    <dgm:pt modelId="{7FE08A62-12E6-7A44-9750-134A454F8FE2}" type="parTrans" cxnId="{EDB79DBD-F86B-A648-A71B-6F36CFD9CD70}">
      <dgm:prSet/>
      <dgm:spPr/>
      <dgm:t>
        <a:bodyPr/>
        <a:lstStyle/>
        <a:p>
          <a:endParaRPr lang="en-US"/>
        </a:p>
      </dgm:t>
    </dgm:pt>
    <dgm:pt modelId="{7A6A37BC-4B28-0044-90CD-FD6907C7FF86}" type="sibTrans" cxnId="{EDB79DBD-F86B-A648-A71B-6F36CFD9CD70}">
      <dgm:prSet/>
      <dgm:spPr/>
      <dgm:t>
        <a:bodyPr/>
        <a:lstStyle/>
        <a:p>
          <a:endParaRPr lang="en-US"/>
        </a:p>
      </dgm:t>
    </dgm:pt>
    <dgm:pt modelId="{CB363F83-A904-AC41-8090-DF191ECD67DC}">
      <dgm:prSet phldrT="[Text]" custT="1"/>
      <dgm:spPr/>
      <dgm:t>
        <a:bodyPr/>
        <a:lstStyle/>
        <a:p>
          <a:r>
            <a:rPr lang="en-US" sz="1600" dirty="0" err="1" smtClean="0"/>
            <a:t>Algo</a:t>
          </a:r>
          <a:r>
            <a:rPr lang="en-US" sz="1600" dirty="0" smtClean="0"/>
            <a:t> Selection</a:t>
          </a:r>
          <a:endParaRPr lang="en-US" sz="1600" dirty="0"/>
        </a:p>
      </dgm:t>
    </dgm:pt>
    <dgm:pt modelId="{8FBF66B9-D3F8-CF49-8F2E-2DEA9A1D429E}" type="parTrans" cxnId="{6756F2A0-480E-A74A-AE02-49A1A2796A96}">
      <dgm:prSet/>
      <dgm:spPr/>
      <dgm:t>
        <a:bodyPr/>
        <a:lstStyle/>
        <a:p>
          <a:endParaRPr lang="en-US"/>
        </a:p>
      </dgm:t>
    </dgm:pt>
    <dgm:pt modelId="{2112200F-9220-C74D-B436-A554AC3EFF98}" type="sibTrans" cxnId="{6756F2A0-480E-A74A-AE02-49A1A2796A96}">
      <dgm:prSet/>
      <dgm:spPr/>
      <dgm:t>
        <a:bodyPr/>
        <a:lstStyle/>
        <a:p>
          <a:endParaRPr lang="en-US"/>
        </a:p>
      </dgm:t>
    </dgm:pt>
    <dgm:pt modelId="{9ECD5287-992D-9740-AD22-B966F5547A70}">
      <dgm:prSet custT="1"/>
      <dgm:spPr/>
      <dgm:t>
        <a:bodyPr/>
        <a:lstStyle/>
        <a:p>
          <a:r>
            <a:rPr lang="en-US" sz="1600" dirty="0" smtClean="0"/>
            <a:t>Data Prep</a:t>
          </a:r>
          <a:endParaRPr lang="en-US" sz="1600" dirty="0"/>
        </a:p>
      </dgm:t>
    </dgm:pt>
    <dgm:pt modelId="{D1D1240E-A56E-E443-BC8B-1E16B928D8BE}" type="parTrans" cxnId="{1EE6B10C-47CD-DE42-BF4D-F3D2297F0D6A}">
      <dgm:prSet/>
      <dgm:spPr/>
      <dgm:t>
        <a:bodyPr/>
        <a:lstStyle/>
        <a:p>
          <a:endParaRPr lang="en-US"/>
        </a:p>
      </dgm:t>
    </dgm:pt>
    <dgm:pt modelId="{2C274D8F-3ADA-C941-8982-2CE396B06209}" type="sibTrans" cxnId="{1EE6B10C-47CD-DE42-BF4D-F3D2297F0D6A}">
      <dgm:prSet/>
      <dgm:spPr/>
      <dgm:t>
        <a:bodyPr/>
        <a:lstStyle/>
        <a:p>
          <a:endParaRPr lang="en-US"/>
        </a:p>
      </dgm:t>
    </dgm:pt>
    <dgm:pt modelId="{EDAA2244-86D7-4D48-8407-A8896FE94E51}">
      <dgm:prSet custT="1"/>
      <dgm:spPr/>
      <dgm:t>
        <a:bodyPr/>
        <a:lstStyle/>
        <a:p>
          <a:r>
            <a:rPr lang="en-US" sz="1600" dirty="0" smtClean="0"/>
            <a:t>Train Model</a:t>
          </a:r>
          <a:endParaRPr lang="en-US" sz="1600" dirty="0"/>
        </a:p>
      </dgm:t>
    </dgm:pt>
    <dgm:pt modelId="{02F879CD-B37E-234D-A5BF-EF0D6E18436F}" type="parTrans" cxnId="{7C8BFCBD-3C5C-7641-85D7-DB2D510279D8}">
      <dgm:prSet/>
      <dgm:spPr/>
      <dgm:t>
        <a:bodyPr/>
        <a:lstStyle/>
        <a:p>
          <a:endParaRPr lang="en-US"/>
        </a:p>
      </dgm:t>
    </dgm:pt>
    <dgm:pt modelId="{54726B30-6042-DD41-AACB-DA2ACD9A7393}" type="sibTrans" cxnId="{7C8BFCBD-3C5C-7641-85D7-DB2D510279D8}">
      <dgm:prSet/>
      <dgm:spPr/>
      <dgm:t>
        <a:bodyPr/>
        <a:lstStyle/>
        <a:p>
          <a:endParaRPr lang="en-US"/>
        </a:p>
      </dgm:t>
    </dgm:pt>
    <dgm:pt modelId="{BB2E8BD5-987F-AD46-A7E5-7D25A9D08A29}">
      <dgm:prSet custT="1"/>
      <dgm:spPr/>
      <dgm:t>
        <a:bodyPr/>
        <a:lstStyle/>
        <a:p>
          <a:r>
            <a:rPr lang="en-US" sz="1600" dirty="0" smtClean="0"/>
            <a:t>$$$</a:t>
          </a:r>
          <a:endParaRPr lang="en-US" sz="1600" dirty="0"/>
        </a:p>
      </dgm:t>
    </dgm:pt>
    <dgm:pt modelId="{C5AA70AF-A1F0-7142-BD7D-B8D34EA3F4DB}" type="parTrans" cxnId="{FCD52D7C-87B8-634D-8442-8C8B5D9D6D91}">
      <dgm:prSet/>
      <dgm:spPr/>
      <dgm:t>
        <a:bodyPr/>
        <a:lstStyle/>
        <a:p>
          <a:endParaRPr lang="en-US"/>
        </a:p>
      </dgm:t>
    </dgm:pt>
    <dgm:pt modelId="{EA589EA4-C317-CD4D-A885-FE4EAA8703DD}" type="sibTrans" cxnId="{FCD52D7C-87B8-634D-8442-8C8B5D9D6D91}">
      <dgm:prSet/>
      <dgm:spPr/>
      <dgm:t>
        <a:bodyPr/>
        <a:lstStyle/>
        <a:p>
          <a:endParaRPr lang="en-US"/>
        </a:p>
      </dgm:t>
    </dgm:pt>
    <dgm:pt modelId="{8560BF45-43E1-9041-8E84-E7F025835506}">
      <dgm:prSet custT="1"/>
      <dgm:spPr/>
      <dgm:t>
        <a:bodyPr/>
        <a:lstStyle/>
        <a:p>
          <a:r>
            <a:rPr lang="en-US" sz="1600" dirty="0" smtClean="0"/>
            <a:t>Deploy</a:t>
          </a:r>
        </a:p>
        <a:p>
          <a:r>
            <a:rPr lang="en-US" sz="1600" dirty="0" smtClean="0"/>
            <a:t>Model</a:t>
          </a:r>
          <a:endParaRPr lang="en-US" sz="1600" dirty="0"/>
        </a:p>
      </dgm:t>
    </dgm:pt>
    <dgm:pt modelId="{DFCD6813-FD90-A44E-A587-EC38DF6F7960}" type="parTrans" cxnId="{9099C5FA-4C27-7344-A7EC-70E5326B9B3A}">
      <dgm:prSet/>
      <dgm:spPr/>
      <dgm:t>
        <a:bodyPr/>
        <a:lstStyle/>
        <a:p>
          <a:endParaRPr lang="en-US"/>
        </a:p>
      </dgm:t>
    </dgm:pt>
    <dgm:pt modelId="{F019B5E9-F93F-604F-9AC6-A4E81B1943EC}" type="sibTrans" cxnId="{9099C5FA-4C27-7344-A7EC-70E5326B9B3A}">
      <dgm:prSet/>
      <dgm:spPr/>
      <dgm:t>
        <a:bodyPr/>
        <a:lstStyle/>
        <a:p>
          <a:endParaRPr lang="en-US"/>
        </a:p>
      </dgm:t>
    </dgm:pt>
    <dgm:pt modelId="{3DD0387A-3BEE-9D48-9C0D-C707753F8A01}">
      <dgm:prSet custT="1"/>
      <dgm:spPr/>
      <dgm:t>
        <a:bodyPr/>
        <a:lstStyle/>
        <a:p>
          <a:r>
            <a:rPr lang="en-US" sz="1800" dirty="0" smtClean="0"/>
            <a:t>Predict</a:t>
          </a:r>
          <a:endParaRPr lang="en-US" sz="1800" dirty="0"/>
        </a:p>
      </dgm:t>
    </dgm:pt>
    <dgm:pt modelId="{56AA2377-870D-0442-8894-1E6FFBBE9E2A}" type="parTrans" cxnId="{96CA3B88-8495-6F49-970B-88B53ED76BF6}">
      <dgm:prSet/>
      <dgm:spPr/>
      <dgm:t>
        <a:bodyPr/>
        <a:lstStyle/>
        <a:p>
          <a:endParaRPr lang="en-US"/>
        </a:p>
      </dgm:t>
    </dgm:pt>
    <dgm:pt modelId="{0A2AC86A-57B4-354B-BF54-98D356631E3C}" type="sibTrans" cxnId="{96CA3B88-8495-6F49-970B-88B53ED76BF6}">
      <dgm:prSet/>
      <dgm:spPr/>
      <dgm:t>
        <a:bodyPr/>
        <a:lstStyle/>
        <a:p>
          <a:endParaRPr lang="en-US"/>
        </a:p>
      </dgm:t>
    </dgm:pt>
    <dgm:pt modelId="{ABFA1CC4-FEAB-B449-81BA-1485F9EB4BE5}" type="pres">
      <dgm:prSet presAssocID="{F646CA84-480F-5847-9CCD-501A18124120}" presName="Name0" presStyleCnt="0">
        <dgm:presLayoutVars>
          <dgm:dir/>
          <dgm:animLvl val="lvl"/>
          <dgm:resizeHandles val="exact"/>
        </dgm:presLayoutVars>
      </dgm:prSet>
      <dgm:spPr/>
    </dgm:pt>
    <dgm:pt modelId="{9050FE37-9A77-EE42-A88C-EFE88F1FD29F}" type="pres">
      <dgm:prSet presAssocID="{AB121290-B4F8-C346-84A0-D4694901D4A8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86AEBDC-0907-CF41-9BE0-CC36CB76F173}" type="pres">
      <dgm:prSet presAssocID="{7A6A37BC-4B28-0044-90CD-FD6907C7FF86}" presName="parTxOnlySpace" presStyleCnt="0"/>
      <dgm:spPr/>
    </dgm:pt>
    <dgm:pt modelId="{82023279-2B53-E041-99B3-9BF81DBF11FC}" type="pres">
      <dgm:prSet presAssocID="{9ECD5287-992D-9740-AD22-B966F5547A70}" presName="parTxOnly" presStyleLbl="node1" presStyleIdx="1" presStyleCnt="7" custScaleX="10808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F4AA1CA-C8F8-924C-A6FB-67F881A37972}" type="pres">
      <dgm:prSet presAssocID="{2C274D8F-3ADA-C941-8982-2CE396B06209}" presName="parTxOnlySpace" presStyleCnt="0"/>
      <dgm:spPr/>
    </dgm:pt>
    <dgm:pt modelId="{F7A17BF3-C882-CE47-99D7-76EBEE443383}" type="pres">
      <dgm:prSet presAssocID="{CB363F83-A904-AC41-8090-DF191ECD67DC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1674853-CDAC-5D48-BD58-B6C5B0123ED7}" type="pres">
      <dgm:prSet presAssocID="{2112200F-9220-C74D-B436-A554AC3EFF98}" presName="parTxOnlySpace" presStyleCnt="0"/>
      <dgm:spPr/>
    </dgm:pt>
    <dgm:pt modelId="{D00A91BA-D1E5-E547-8458-9703FAC18F76}" type="pres">
      <dgm:prSet presAssocID="{EDAA2244-86D7-4D48-8407-A8896FE94E51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1051240-DA69-7449-9F52-FD8BFD1AEC09}" type="pres">
      <dgm:prSet presAssocID="{54726B30-6042-DD41-AACB-DA2ACD9A7393}" presName="parTxOnlySpace" presStyleCnt="0"/>
      <dgm:spPr/>
    </dgm:pt>
    <dgm:pt modelId="{45B36C93-8EED-F441-99C6-F2933ABE8EFF}" type="pres">
      <dgm:prSet presAssocID="{8560BF45-43E1-9041-8E84-E7F025835506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6A98CC8-BAC1-7743-B6D6-0FC19D4BA56B}" type="pres">
      <dgm:prSet presAssocID="{F019B5E9-F93F-604F-9AC6-A4E81B1943EC}" presName="parTxOnlySpace" presStyleCnt="0"/>
      <dgm:spPr/>
    </dgm:pt>
    <dgm:pt modelId="{E9613D37-F730-234F-BD6C-E5B098227DDA}" type="pres">
      <dgm:prSet presAssocID="{3DD0387A-3BEE-9D48-9C0D-C707753F8A01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FA2F35F-F394-5A45-B3FA-D8E81AA9D216}" type="pres">
      <dgm:prSet presAssocID="{0A2AC86A-57B4-354B-BF54-98D356631E3C}" presName="parTxOnlySpace" presStyleCnt="0"/>
      <dgm:spPr/>
    </dgm:pt>
    <dgm:pt modelId="{2AC36730-F699-0F43-9C29-7A1ACCEECEB4}" type="pres">
      <dgm:prSet presAssocID="{BB2E8BD5-987F-AD46-A7E5-7D25A9D08A29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6CA3B88-8495-6F49-970B-88B53ED76BF6}" srcId="{F646CA84-480F-5847-9CCD-501A18124120}" destId="{3DD0387A-3BEE-9D48-9C0D-C707753F8A01}" srcOrd="5" destOrd="0" parTransId="{56AA2377-870D-0442-8894-1E6FFBBE9E2A}" sibTransId="{0A2AC86A-57B4-354B-BF54-98D356631E3C}"/>
    <dgm:cxn modelId="{9E448ECC-A767-3944-AC18-FCE66D41B86E}" type="presOf" srcId="{BB2E8BD5-987F-AD46-A7E5-7D25A9D08A29}" destId="{2AC36730-F699-0F43-9C29-7A1ACCEECEB4}" srcOrd="0" destOrd="0" presId="urn:microsoft.com/office/officeart/2005/8/layout/chevron1"/>
    <dgm:cxn modelId="{525EC25B-8593-BC49-AF08-E0AF446D72A5}" type="presOf" srcId="{8560BF45-43E1-9041-8E84-E7F025835506}" destId="{45B36C93-8EED-F441-99C6-F2933ABE8EFF}" srcOrd="0" destOrd="0" presId="urn:microsoft.com/office/officeart/2005/8/layout/chevron1"/>
    <dgm:cxn modelId="{7C8BFCBD-3C5C-7641-85D7-DB2D510279D8}" srcId="{F646CA84-480F-5847-9CCD-501A18124120}" destId="{EDAA2244-86D7-4D48-8407-A8896FE94E51}" srcOrd="3" destOrd="0" parTransId="{02F879CD-B37E-234D-A5BF-EF0D6E18436F}" sibTransId="{54726B30-6042-DD41-AACB-DA2ACD9A7393}"/>
    <dgm:cxn modelId="{7CE3AADA-CA37-9C42-9D82-C17EB74A9051}" type="presOf" srcId="{AB121290-B4F8-C346-84A0-D4694901D4A8}" destId="{9050FE37-9A77-EE42-A88C-EFE88F1FD29F}" srcOrd="0" destOrd="0" presId="urn:microsoft.com/office/officeart/2005/8/layout/chevron1"/>
    <dgm:cxn modelId="{0BCF2C02-A1DF-6A48-9303-6AE8656D2EF1}" type="presOf" srcId="{CB363F83-A904-AC41-8090-DF191ECD67DC}" destId="{F7A17BF3-C882-CE47-99D7-76EBEE443383}" srcOrd="0" destOrd="0" presId="urn:microsoft.com/office/officeart/2005/8/layout/chevron1"/>
    <dgm:cxn modelId="{5BF2120A-25D8-0A48-91F9-191D67A5AED5}" type="presOf" srcId="{EDAA2244-86D7-4D48-8407-A8896FE94E51}" destId="{D00A91BA-D1E5-E547-8458-9703FAC18F76}" srcOrd="0" destOrd="0" presId="urn:microsoft.com/office/officeart/2005/8/layout/chevron1"/>
    <dgm:cxn modelId="{21BD1755-8C5E-754F-866C-7E51F0911941}" type="presOf" srcId="{3DD0387A-3BEE-9D48-9C0D-C707753F8A01}" destId="{E9613D37-F730-234F-BD6C-E5B098227DDA}" srcOrd="0" destOrd="0" presId="urn:microsoft.com/office/officeart/2005/8/layout/chevron1"/>
    <dgm:cxn modelId="{EDB79DBD-F86B-A648-A71B-6F36CFD9CD70}" srcId="{F646CA84-480F-5847-9CCD-501A18124120}" destId="{AB121290-B4F8-C346-84A0-D4694901D4A8}" srcOrd="0" destOrd="0" parTransId="{7FE08A62-12E6-7A44-9750-134A454F8FE2}" sibTransId="{7A6A37BC-4B28-0044-90CD-FD6907C7FF86}"/>
    <dgm:cxn modelId="{9099C5FA-4C27-7344-A7EC-70E5326B9B3A}" srcId="{F646CA84-480F-5847-9CCD-501A18124120}" destId="{8560BF45-43E1-9041-8E84-E7F025835506}" srcOrd="4" destOrd="0" parTransId="{DFCD6813-FD90-A44E-A587-EC38DF6F7960}" sibTransId="{F019B5E9-F93F-604F-9AC6-A4E81B1943EC}"/>
    <dgm:cxn modelId="{1EE6B10C-47CD-DE42-BF4D-F3D2297F0D6A}" srcId="{F646CA84-480F-5847-9CCD-501A18124120}" destId="{9ECD5287-992D-9740-AD22-B966F5547A70}" srcOrd="1" destOrd="0" parTransId="{D1D1240E-A56E-E443-BC8B-1E16B928D8BE}" sibTransId="{2C274D8F-3ADA-C941-8982-2CE396B06209}"/>
    <dgm:cxn modelId="{C8EA43C5-49A2-AB43-9633-5AC542DD952F}" type="presOf" srcId="{9ECD5287-992D-9740-AD22-B966F5547A70}" destId="{82023279-2B53-E041-99B3-9BF81DBF11FC}" srcOrd="0" destOrd="0" presId="urn:microsoft.com/office/officeart/2005/8/layout/chevron1"/>
    <dgm:cxn modelId="{FCD52D7C-87B8-634D-8442-8C8B5D9D6D91}" srcId="{F646CA84-480F-5847-9CCD-501A18124120}" destId="{BB2E8BD5-987F-AD46-A7E5-7D25A9D08A29}" srcOrd="6" destOrd="0" parTransId="{C5AA70AF-A1F0-7142-BD7D-B8D34EA3F4DB}" sibTransId="{EA589EA4-C317-CD4D-A885-FE4EAA8703DD}"/>
    <dgm:cxn modelId="{6756F2A0-480E-A74A-AE02-49A1A2796A96}" srcId="{F646CA84-480F-5847-9CCD-501A18124120}" destId="{CB363F83-A904-AC41-8090-DF191ECD67DC}" srcOrd="2" destOrd="0" parTransId="{8FBF66B9-D3F8-CF49-8F2E-2DEA9A1D429E}" sibTransId="{2112200F-9220-C74D-B436-A554AC3EFF98}"/>
    <dgm:cxn modelId="{6ECCCD2E-F309-7546-B592-D6C84FEFA16C}" type="presOf" srcId="{F646CA84-480F-5847-9CCD-501A18124120}" destId="{ABFA1CC4-FEAB-B449-81BA-1485F9EB4BE5}" srcOrd="0" destOrd="0" presId="urn:microsoft.com/office/officeart/2005/8/layout/chevron1"/>
    <dgm:cxn modelId="{BFA5C904-9329-4547-93CE-E47B653ABB93}" type="presParOf" srcId="{ABFA1CC4-FEAB-B449-81BA-1485F9EB4BE5}" destId="{9050FE37-9A77-EE42-A88C-EFE88F1FD29F}" srcOrd="0" destOrd="0" presId="urn:microsoft.com/office/officeart/2005/8/layout/chevron1"/>
    <dgm:cxn modelId="{15D6C2D3-126A-9442-9D2F-0A721D1635C0}" type="presParOf" srcId="{ABFA1CC4-FEAB-B449-81BA-1485F9EB4BE5}" destId="{A86AEBDC-0907-CF41-9BE0-CC36CB76F173}" srcOrd="1" destOrd="0" presId="urn:microsoft.com/office/officeart/2005/8/layout/chevron1"/>
    <dgm:cxn modelId="{3460CD76-2E7F-924D-9FB3-B1E3B459ACF5}" type="presParOf" srcId="{ABFA1CC4-FEAB-B449-81BA-1485F9EB4BE5}" destId="{82023279-2B53-E041-99B3-9BF81DBF11FC}" srcOrd="2" destOrd="0" presId="urn:microsoft.com/office/officeart/2005/8/layout/chevron1"/>
    <dgm:cxn modelId="{74558051-2F6F-9749-A937-E423C2EEAF3E}" type="presParOf" srcId="{ABFA1CC4-FEAB-B449-81BA-1485F9EB4BE5}" destId="{FF4AA1CA-C8F8-924C-A6FB-67F881A37972}" srcOrd="3" destOrd="0" presId="urn:microsoft.com/office/officeart/2005/8/layout/chevron1"/>
    <dgm:cxn modelId="{0C12DF39-D169-9F4C-BBC4-17B324422311}" type="presParOf" srcId="{ABFA1CC4-FEAB-B449-81BA-1485F9EB4BE5}" destId="{F7A17BF3-C882-CE47-99D7-76EBEE443383}" srcOrd="4" destOrd="0" presId="urn:microsoft.com/office/officeart/2005/8/layout/chevron1"/>
    <dgm:cxn modelId="{F9243815-CB52-1A4D-B3B8-8F28468CB472}" type="presParOf" srcId="{ABFA1CC4-FEAB-B449-81BA-1485F9EB4BE5}" destId="{A1674853-CDAC-5D48-BD58-B6C5B0123ED7}" srcOrd="5" destOrd="0" presId="urn:microsoft.com/office/officeart/2005/8/layout/chevron1"/>
    <dgm:cxn modelId="{56D8AAB2-0D9E-C642-958B-0351ABDCCDC1}" type="presParOf" srcId="{ABFA1CC4-FEAB-B449-81BA-1485F9EB4BE5}" destId="{D00A91BA-D1E5-E547-8458-9703FAC18F76}" srcOrd="6" destOrd="0" presId="urn:microsoft.com/office/officeart/2005/8/layout/chevron1"/>
    <dgm:cxn modelId="{5519C12B-DF9C-864E-94E5-EC9355556B6D}" type="presParOf" srcId="{ABFA1CC4-FEAB-B449-81BA-1485F9EB4BE5}" destId="{E1051240-DA69-7449-9F52-FD8BFD1AEC09}" srcOrd="7" destOrd="0" presId="urn:microsoft.com/office/officeart/2005/8/layout/chevron1"/>
    <dgm:cxn modelId="{CB0ECF9C-A17B-C14A-BA0A-8BEDD6682EA5}" type="presParOf" srcId="{ABFA1CC4-FEAB-B449-81BA-1485F9EB4BE5}" destId="{45B36C93-8EED-F441-99C6-F2933ABE8EFF}" srcOrd="8" destOrd="0" presId="urn:microsoft.com/office/officeart/2005/8/layout/chevron1"/>
    <dgm:cxn modelId="{42831807-0FB3-114B-9B6F-21836F4A49DD}" type="presParOf" srcId="{ABFA1CC4-FEAB-B449-81BA-1485F9EB4BE5}" destId="{B6A98CC8-BAC1-7743-B6D6-0FC19D4BA56B}" srcOrd="9" destOrd="0" presId="urn:microsoft.com/office/officeart/2005/8/layout/chevron1"/>
    <dgm:cxn modelId="{CC754BA1-91C1-7D45-B363-E3AE76C4DB36}" type="presParOf" srcId="{ABFA1CC4-FEAB-B449-81BA-1485F9EB4BE5}" destId="{E9613D37-F730-234F-BD6C-E5B098227DDA}" srcOrd="10" destOrd="0" presId="urn:microsoft.com/office/officeart/2005/8/layout/chevron1"/>
    <dgm:cxn modelId="{249C2016-7295-5946-B705-0E8359EB463C}" type="presParOf" srcId="{ABFA1CC4-FEAB-B449-81BA-1485F9EB4BE5}" destId="{FFA2F35F-F394-5A45-B3FA-D8E81AA9D216}" srcOrd="11" destOrd="0" presId="urn:microsoft.com/office/officeart/2005/8/layout/chevron1"/>
    <dgm:cxn modelId="{5CD60D1D-2856-0A46-8C0D-ACEE70611720}" type="presParOf" srcId="{ABFA1CC4-FEAB-B449-81BA-1485F9EB4BE5}" destId="{2AC36730-F699-0F43-9C29-7A1ACCEECEB4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50FE37-9A77-EE42-A88C-EFE88F1FD29F}">
      <dsp:nvSpPr>
        <dsp:cNvPr id="0" name=""/>
        <dsp:cNvSpPr/>
      </dsp:nvSpPr>
      <dsp:spPr>
        <a:xfrm>
          <a:off x="186" y="1004247"/>
          <a:ext cx="1844480" cy="737792"/>
        </a:xfrm>
        <a:prstGeom prst="chevron">
          <a:avLst/>
        </a:prstGeom>
        <a:gradFill rotWithShape="0">
          <a:gsLst>
            <a:gs pos="0">
              <a:schemeClr val="accent1"/>
            </a:gs>
            <a:gs pos="100000">
              <a:schemeClr val="accent1">
                <a:alpha val="9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Data</a:t>
          </a:r>
          <a:endParaRPr lang="en-US" sz="1600" kern="1200" dirty="0"/>
        </a:p>
      </dsp:txBody>
      <dsp:txXfrm>
        <a:off x="369082" y="1004247"/>
        <a:ext cx="1106688" cy="737792"/>
      </dsp:txXfrm>
    </dsp:sp>
    <dsp:sp modelId="{82023279-2B53-E041-99B3-9BF81DBF11FC}">
      <dsp:nvSpPr>
        <dsp:cNvPr id="0" name=""/>
        <dsp:cNvSpPr/>
      </dsp:nvSpPr>
      <dsp:spPr>
        <a:xfrm>
          <a:off x="1660219" y="1004247"/>
          <a:ext cx="1993533" cy="737792"/>
        </a:xfrm>
        <a:prstGeom prst="chevron">
          <a:avLst/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6667"/>
                <a:satMod val="103000"/>
                <a:lumMod val="102000"/>
                <a:tint val="94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-6667"/>
                <a:satMod val="110000"/>
                <a:lumMod val="100000"/>
                <a:shade val="10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6667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Data Prep</a:t>
          </a:r>
          <a:endParaRPr lang="en-US" sz="1600" kern="1200" dirty="0"/>
        </a:p>
      </dsp:txBody>
      <dsp:txXfrm>
        <a:off x="2029115" y="1004247"/>
        <a:ext cx="1255741" cy="737792"/>
      </dsp:txXfrm>
    </dsp:sp>
    <dsp:sp modelId="{F7A17BF3-C882-CE47-99D7-76EBEE443383}">
      <dsp:nvSpPr>
        <dsp:cNvPr id="0" name=""/>
        <dsp:cNvSpPr/>
      </dsp:nvSpPr>
      <dsp:spPr>
        <a:xfrm>
          <a:off x="3469304" y="1004247"/>
          <a:ext cx="1844480" cy="737792"/>
        </a:xfrm>
        <a:prstGeom prst="chevron">
          <a:avLst/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13333"/>
                <a:satMod val="103000"/>
                <a:lumMod val="102000"/>
                <a:tint val="94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-13333"/>
                <a:satMod val="110000"/>
                <a:lumMod val="100000"/>
                <a:shade val="10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13333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err="1" smtClean="0"/>
            <a:t>Algo</a:t>
          </a:r>
          <a:r>
            <a:rPr lang="en-US" sz="1600" kern="1200" dirty="0" smtClean="0"/>
            <a:t> Selection</a:t>
          </a:r>
          <a:endParaRPr lang="en-US" sz="1600" kern="1200" dirty="0"/>
        </a:p>
      </dsp:txBody>
      <dsp:txXfrm>
        <a:off x="3838200" y="1004247"/>
        <a:ext cx="1106688" cy="737792"/>
      </dsp:txXfrm>
    </dsp:sp>
    <dsp:sp modelId="{D00A91BA-D1E5-E547-8458-9703FAC18F76}">
      <dsp:nvSpPr>
        <dsp:cNvPr id="0" name=""/>
        <dsp:cNvSpPr/>
      </dsp:nvSpPr>
      <dsp:spPr>
        <a:xfrm>
          <a:off x="5129336" y="1004247"/>
          <a:ext cx="1844480" cy="737792"/>
        </a:xfrm>
        <a:prstGeom prst="chevron">
          <a:avLst/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20000"/>
                <a:satMod val="103000"/>
                <a:lumMod val="102000"/>
                <a:tint val="94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-20000"/>
                <a:satMod val="110000"/>
                <a:lumMod val="100000"/>
                <a:shade val="10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2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Train Model</a:t>
          </a:r>
          <a:endParaRPr lang="en-US" sz="1600" kern="1200" dirty="0"/>
        </a:p>
      </dsp:txBody>
      <dsp:txXfrm>
        <a:off x="5498232" y="1004247"/>
        <a:ext cx="1106688" cy="737792"/>
      </dsp:txXfrm>
    </dsp:sp>
    <dsp:sp modelId="{45B36C93-8EED-F441-99C6-F2933ABE8EFF}">
      <dsp:nvSpPr>
        <dsp:cNvPr id="0" name=""/>
        <dsp:cNvSpPr/>
      </dsp:nvSpPr>
      <dsp:spPr>
        <a:xfrm>
          <a:off x="6789369" y="1004247"/>
          <a:ext cx="1844480" cy="737792"/>
        </a:xfrm>
        <a:prstGeom prst="chevron">
          <a:avLst/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26667"/>
                <a:satMod val="103000"/>
                <a:lumMod val="102000"/>
                <a:tint val="94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-26667"/>
                <a:satMod val="110000"/>
                <a:lumMod val="100000"/>
                <a:shade val="10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26667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Deploy</a:t>
          </a: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Model</a:t>
          </a:r>
          <a:endParaRPr lang="en-US" sz="1600" kern="1200" dirty="0"/>
        </a:p>
      </dsp:txBody>
      <dsp:txXfrm>
        <a:off x="7158265" y="1004247"/>
        <a:ext cx="1106688" cy="737792"/>
      </dsp:txXfrm>
    </dsp:sp>
    <dsp:sp modelId="{E9613D37-F730-234F-BD6C-E5B098227DDA}">
      <dsp:nvSpPr>
        <dsp:cNvPr id="0" name=""/>
        <dsp:cNvSpPr/>
      </dsp:nvSpPr>
      <dsp:spPr>
        <a:xfrm>
          <a:off x="8449401" y="1004247"/>
          <a:ext cx="1844480" cy="737792"/>
        </a:xfrm>
        <a:prstGeom prst="chevron">
          <a:avLst/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33333"/>
                <a:satMod val="103000"/>
                <a:lumMod val="102000"/>
                <a:tint val="94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-33333"/>
                <a:satMod val="110000"/>
                <a:lumMod val="100000"/>
                <a:shade val="10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33333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Predict</a:t>
          </a:r>
          <a:endParaRPr lang="en-US" sz="1800" kern="1200" dirty="0"/>
        </a:p>
      </dsp:txBody>
      <dsp:txXfrm>
        <a:off x="8818297" y="1004247"/>
        <a:ext cx="1106688" cy="737792"/>
      </dsp:txXfrm>
    </dsp:sp>
    <dsp:sp modelId="{2AC36730-F699-0F43-9C29-7A1ACCEECEB4}">
      <dsp:nvSpPr>
        <dsp:cNvPr id="0" name=""/>
        <dsp:cNvSpPr/>
      </dsp:nvSpPr>
      <dsp:spPr>
        <a:xfrm>
          <a:off x="10109434" y="1004247"/>
          <a:ext cx="1844480" cy="737792"/>
        </a:xfrm>
        <a:prstGeom prst="chevron">
          <a:avLst/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40000"/>
                <a:satMod val="103000"/>
                <a:lumMod val="102000"/>
                <a:tint val="94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-40000"/>
                <a:satMod val="110000"/>
                <a:lumMod val="100000"/>
                <a:shade val="10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4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$$$</a:t>
          </a:r>
          <a:endParaRPr lang="en-US" sz="1600" kern="1200" dirty="0"/>
        </a:p>
      </dsp:txBody>
      <dsp:txXfrm>
        <a:off x="10478330" y="1004247"/>
        <a:ext cx="1106688" cy="73779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64624D-466C-2042-8A0A-5AA56DE2DC64}" type="datetimeFigureOut">
              <a:rPr lang="en-US" smtClean="0"/>
              <a:t>11/10/17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FDEB12-1E7D-7842-B661-53C9BBB7776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4135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60D7BC-41EB-DC45-939C-558E874D2743}" type="datetimeFigureOut">
              <a:rPr lang="en-US" smtClean="0"/>
              <a:t>11/10/17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29C4E9-9815-2C4B-8773-F08204D3729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9760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29C4E9-9815-2C4B-8773-F08204D37298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23209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29C4E9-9815-2C4B-8773-F08204D37298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75344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03300" y="642938"/>
            <a:ext cx="4903788" cy="27590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IBM Analytics</a:t>
            </a:r>
            <a:br>
              <a:rPr lang="en-US" smtClean="0"/>
            </a:br>
            <a:r>
              <a:rPr lang="en-US" smtClean="0"/>
              <a:t>© 2015 IBM Corporation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40B581C-626E-294F-B722-58DBE953966B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035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1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03300" y="642938"/>
            <a:ext cx="4903788" cy="2759075"/>
          </a:xfrm>
          <a:ln/>
        </p:spPr>
      </p:sp>
      <p:sp>
        <p:nvSpPr>
          <p:cNvPr id="71682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00B2EF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sz="900" baseline="0" dirty="0" smtClean="0"/>
              <a:t>A major IBM value-add in DSX is our </a:t>
            </a:r>
            <a:r>
              <a:rPr lang="en-US" sz="900" baseline="0" dirty="0" err="1" smtClean="0"/>
              <a:t>Jupyter</a:t>
            </a:r>
            <a:r>
              <a:rPr lang="en-US" sz="900" baseline="0" dirty="0" smtClean="0"/>
              <a:t> Notebook integration (</a:t>
            </a:r>
            <a:r>
              <a:rPr lang="en-US" sz="900" baseline="0" dirty="0" err="1" smtClean="0"/>
              <a:t>Jupyter</a:t>
            </a:r>
            <a:r>
              <a:rPr lang="en-US" sz="900" baseline="0" dirty="0" smtClean="0"/>
              <a:t> was derived from the </a:t>
            </a:r>
            <a:r>
              <a:rPr lang="en-US" sz="900" baseline="0" dirty="0" err="1" smtClean="0"/>
              <a:t>iPython</a:t>
            </a:r>
            <a:r>
              <a:rPr lang="en-US" sz="900" baseline="0" dirty="0" smtClean="0"/>
              <a:t> project – there are over 200,000 </a:t>
            </a:r>
            <a:r>
              <a:rPr lang="en-US" sz="900" baseline="0" dirty="0" err="1" smtClean="0"/>
              <a:t>iPython</a:t>
            </a:r>
            <a:r>
              <a:rPr lang="en-US" sz="900" baseline="0" dirty="0" smtClean="0"/>
              <a:t> notebooks on </a:t>
            </a:r>
            <a:r>
              <a:rPr lang="en-US" sz="900" baseline="0" dirty="0" err="1" smtClean="0"/>
              <a:t>GitHub</a:t>
            </a:r>
            <a:r>
              <a:rPr lang="en-US" sz="900" baseline="0" dirty="0" smtClean="0"/>
              <a:t>). These notebooks can be associated with a Spark service instance for scalable execution of Spark code on a Spark cluster on </a:t>
            </a:r>
            <a:r>
              <a:rPr lang="en-US" sz="900" baseline="0" dirty="0" err="1" smtClean="0"/>
              <a:t>Bluemix</a:t>
            </a:r>
            <a:r>
              <a:rPr lang="en-US" sz="900" baseline="0" dirty="0" smtClean="0"/>
              <a:t>. We currently support Python, </a:t>
            </a:r>
            <a:r>
              <a:rPr lang="en-US" sz="900" baseline="0" dirty="0" err="1" smtClean="0"/>
              <a:t>Scala</a:t>
            </a:r>
            <a:r>
              <a:rPr lang="en-US" sz="900" baseline="0" dirty="0" smtClean="0"/>
              <a:t>, and Java Spark APIs in our notebooks. They can be created from blank, file, URL, and samples.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00B2EF"/>
              </a:buClr>
              <a:buSzTx/>
              <a:buFont typeface="Wingdings" panose="05000000000000000000" pitchFamily="2" charset="2"/>
              <a:buNone/>
              <a:tabLst/>
              <a:defRPr/>
            </a:pPr>
            <a:endParaRPr lang="en-US" sz="900" baseline="0" dirty="0" smtClean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00B2EF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sz="900" baseline="0" dirty="0" smtClean="0"/>
              <a:t>For those of you who are not familiar with Notebooks, Notebooks allow teams to combine documentation, code, execute programs line by line, and combine the results into compelling visualizations </a:t>
            </a:r>
            <a:r>
              <a:rPr lang="is-IS" sz="900" baseline="0" dirty="0" smtClean="0"/>
              <a:t>… all within the same framework! It is a unified, single environment for collaboration – and entirely accessible by non-technical persons over a Web browser.</a:t>
            </a:r>
            <a:endParaRPr lang="en-US" sz="900" dirty="0" smtClean="0"/>
          </a:p>
          <a:p>
            <a:pPr marL="0" indent="0">
              <a:buClr>
                <a:srgbClr val="00B2EF"/>
              </a:buClr>
              <a:buFont typeface="Wingdings" panose="05000000000000000000" pitchFamily="2" charset="2"/>
              <a:buNone/>
            </a:pPr>
            <a:endParaRPr lang="en-US" sz="900" kern="1200" dirty="0" smtClean="0">
              <a:solidFill>
                <a:srgbClr val="000000"/>
              </a:solidFill>
              <a:latin typeface="Helvetica"/>
              <a:sym typeface="Helvetica"/>
            </a:endParaRPr>
          </a:p>
          <a:p>
            <a:endParaRPr lang="en-US" sz="900" dirty="0"/>
          </a:p>
        </p:txBody>
      </p:sp>
      <p:sp>
        <p:nvSpPr>
          <p:cNvPr id="71683" name="Footer Placeholder 3"/>
          <p:cNvSpPr>
            <a:spLocks noGrp="1"/>
          </p:cNvSpPr>
          <p:nvPr>
            <p:ph type="ftr" sz="quarter" idx="4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1pPr>
            <a:lvl2pPr marL="742883" indent="-285724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2pPr>
            <a:lvl3pPr marL="1142898" indent="-228580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3pPr>
            <a:lvl4pPr marL="1600057" indent="-228580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4pPr>
            <a:lvl5pPr marL="2057217" indent="-228580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5pPr>
            <a:lvl6pPr marL="2514376" indent="-22858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6pPr>
            <a:lvl7pPr marL="2971535" indent="-22858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7pPr>
            <a:lvl8pPr marL="3428695" indent="-22858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8pPr>
            <a:lvl9pPr marL="3885854" indent="-22858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9pPr>
          </a:lstStyle>
          <a:p>
            <a:r>
              <a:rPr lang="en-US" sz="800">
                <a:latin typeface="Helvetica" charset="0"/>
              </a:rPr>
              <a:t>IBM Big Data &amp; Analytics</a:t>
            </a:r>
            <a:r>
              <a:rPr lang="en-US" sz="1200">
                <a:latin typeface="Helvetica" charset="0"/>
              </a:rPr>
              <a:t/>
            </a:r>
            <a:br>
              <a:rPr lang="en-US" sz="1200">
                <a:latin typeface="Helvetica" charset="0"/>
              </a:rPr>
            </a:br>
            <a:r>
              <a:rPr lang="en-US" sz="800">
                <a:latin typeface="Helvetica" charset="0"/>
              </a:rPr>
              <a:t>© 2013 IBM Corporation</a:t>
            </a:r>
          </a:p>
        </p:txBody>
      </p:sp>
      <p:sp>
        <p:nvSpPr>
          <p:cNvPr id="71684" name="Slide Number Placeholder 4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1pPr>
            <a:lvl2pPr marL="742883" indent="-285724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2pPr>
            <a:lvl3pPr marL="1142898" indent="-228580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3pPr>
            <a:lvl4pPr marL="1600057" indent="-228580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4pPr>
            <a:lvl5pPr marL="2057217" indent="-228580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5pPr>
            <a:lvl6pPr marL="2514376" indent="-22858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6pPr>
            <a:lvl7pPr marL="2971535" indent="-22858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7pPr>
            <a:lvl8pPr marL="3428695" indent="-22858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8pPr>
            <a:lvl9pPr marL="3885854" indent="-22858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9pPr>
          </a:lstStyle>
          <a:p>
            <a:fld id="{6EE7AB73-3D92-054C-A7E2-6ED0B47D8ACD}" type="slidenum">
              <a:rPr lang="en-US" sz="1200">
                <a:latin typeface="Helvetica" charset="0"/>
              </a:rPr>
              <a:pPr/>
              <a:t>21</a:t>
            </a:fld>
            <a:endParaRPr lang="en-US" sz="1200">
              <a:latin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26808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29C4E9-9815-2C4B-8773-F08204D37298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40309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29C4E9-9815-2C4B-8773-F08204D37298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69362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9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003300" y="642938"/>
            <a:ext cx="4903788" cy="2759075"/>
          </a:xfrm>
          <a:ln/>
        </p:spPr>
      </p:sp>
      <p:sp>
        <p:nvSpPr>
          <p:cNvPr id="78850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GB" altLang="en-US" dirty="0">
                <a:latin typeface="Arial" charset="0"/>
                <a:ea typeface="ＭＳ Ｐゴシック" charset="-128"/>
              </a:rPr>
              <a:t>Digital business are disrupting virtually every industry and every business. You’ve all heard about the new digital businesses:</a:t>
            </a:r>
          </a:p>
          <a:p>
            <a:endParaRPr lang="en-GB" altLang="en-US" dirty="0">
              <a:latin typeface="Arial" charset="0"/>
              <a:ea typeface="ＭＳ Ｐゴシック" charset="-128"/>
            </a:endParaRPr>
          </a:p>
          <a:p>
            <a:r>
              <a:rPr lang="en-GB" altLang="en-US" dirty="0" err="1">
                <a:latin typeface="Arial" charset="0"/>
                <a:ea typeface="ＭＳ Ｐゴシック" charset="-128"/>
              </a:rPr>
              <a:t>AirBnB</a:t>
            </a:r>
            <a:r>
              <a:rPr lang="en-GB" altLang="en-US" dirty="0">
                <a:latin typeface="Arial" charset="0"/>
                <a:ea typeface="ＭＳ Ｐゴシック" charset="-128"/>
              </a:rPr>
              <a:t> - The world’s largest accommodation provider owns no real estate.</a:t>
            </a:r>
            <a:endParaRPr lang="en-US" altLang="en-US" dirty="0">
              <a:latin typeface="Arial" charset="0"/>
              <a:ea typeface="ＭＳ Ｐゴシック" charset="-128"/>
            </a:endParaRPr>
          </a:p>
          <a:p>
            <a:r>
              <a:rPr lang="en-GB" altLang="en-US" dirty="0">
                <a:latin typeface="Arial" charset="0"/>
                <a:ea typeface="ＭＳ Ｐゴシック" charset="-128"/>
              </a:rPr>
              <a:t>Amazon - The world’s most valuable retailer carries no inventory.</a:t>
            </a:r>
            <a:endParaRPr lang="en-US" altLang="en-US" dirty="0">
              <a:latin typeface="Arial" charset="0"/>
              <a:ea typeface="ＭＳ Ｐゴシック" charset="-128"/>
            </a:endParaRPr>
          </a:p>
          <a:p>
            <a:r>
              <a:rPr lang="en-GB" altLang="en-US" dirty="0">
                <a:latin typeface="Arial" charset="0"/>
                <a:ea typeface="ＭＳ Ｐゴシック" charset="-128"/>
              </a:rPr>
              <a:t>Uber - The world’s largest taxi company owns no vehicles.</a:t>
            </a:r>
            <a:endParaRPr lang="en-US" altLang="en-US" dirty="0">
              <a:latin typeface="Arial" charset="0"/>
              <a:ea typeface="ＭＳ Ｐゴシック" charset="-128"/>
            </a:endParaRPr>
          </a:p>
          <a:p>
            <a:r>
              <a:rPr lang="en-GB" altLang="en-US" dirty="0">
                <a:latin typeface="Arial" charset="0"/>
                <a:ea typeface="ＭＳ Ｐゴシック" charset="-128"/>
              </a:rPr>
              <a:t>Facebook - The world’s most popular media owner creates no content.</a:t>
            </a:r>
          </a:p>
          <a:p>
            <a:endParaRPr lang="en-GB" altLang="en-US" dirty="0">
              <a:latin typeface="Arial" charset="0"/>
              <a:ea typeface="ＭＳ Ｐゴシック" charset="-128"/>
            </a:endParaRPr>
          </a:p>
          <a:p>
            <a:r>
              <a:rPr lang="en-GB" altLang="en-US" dirty="0">
                <a:latin typeface="Arial" charset="0"/>
                <a:ea typeface="ＭＳ Ｐゴシック" charset="-128"/>
              </a:rPr>
              <a:t>But it isn’t just 100% digital businesses that are disrupting the industries, incumbents are adopting digital disruption and disrupting their industries as well. </a:t>
            </a:r>
          </a:p>
          <a:p>
            <a:endParaRPr lang="en-GB" altLang="en-US" dirty="0">
              <a:latin typeface="Arial" charset="0"/>
              <a:ea typeface="ＭＳ Ｐゴシック" charset="-128"/>
            </a:endParaRPr>
          </a:p>
          <a:p>
            <a:r>
              <a:rPr lang="en-GB" altLang="en-US" dirty="0">
                <a:latin typeface="Arial" charset="0"/>
                <a:ea typeface="ＭＳ Ｐゴシック" charset="-128"/>
              </a:rPr>
              <a:t>In a recent IBM Sponsored study with Harvard Business Review, 72% of Global Line of Business leaders told us they were vulnerable to disruption </a:t>
            </a:r>
            <a:r>
              <a:rPr lang="en-GB" altLang="en-US" b="1" dirty="0">
                <a:latin typeface="Arial" charset="0"/>
                <a:ea typeface="ＭＳ Ｐゴシック" charset="-128"/>
              </a:rPr>
              <a:t>WITHIN 3 YEARS. </a:t>
            </a:r>
          </a:p>
          <a:p>
            <a:endParaRPr lang="en-GB" altLang="en-US" b="1" dirty="0">
              <a:latin typeface="Arial" charset="0"/>
              <a:ea typeface="ＭＳ Ｐゴシック" charset="-128"/>
            </a:endParaRPr>
          </a:p>
          <a:p>
            <a:r>
              <a:rPr lang="en-GB" altLang="en-US" dirty="0">
                <a:latin typeface="Arial" charset="0"/>
                <a:ea typeface="ＭＳ Ｐゴシック" charset="-128"/>
              </a:rPr>
              <a:t>These leaders know they need the ability to leverage data and </a:t>
            </a:r>
            <a:r>
              <a:rPr lang="en-US" altLang="x-none" sz="900" dirty="0">
                <a:latin typeface="Arial" charset="0"/>
                <a:ea typeface="MS PGothic" charset="-128"/>
              </a:rPr>
              <a:t>digital technologies to understand the customer, sense markets shifts, and innovate faster than the competition. Y</a:t>
            </a:r>
            <a:r>
              <a:rPr lang="en-US" altLang="x-none" sz="900" dirty="0">
                <a:latin typeface="Times New Roman" charset="0"/>
                <a:ea typeface="ＭＳ Ｐゴシック" charset="-128"/>
              </a:rPr>
              <a:t>et only </a:t>
            </a:r>
            <a:r>
              <a:rPr lang="en-US" altLang="x-none" sz="900" b="1" dirty="0">
                <a:latin typeface="Times New Roman" charset="0"/>
                <a:ea typeface="ＭＳ Ｐゴシック" charset="-128"/>
              </a:rPr>
              <a:t>23%</a:t>
            </a:r>
            <a:r>
              <a:rPr lang="en-US" altLang="x-none" sz="900" dirty="0">
                <a:latin typeface="Times New Roman" charset="0"/>
                <a:ea typeface="ＭＳ Ｐゴシック" charset="-128"/>
              </a:rPr>
              <a:t> say they can respond to new threats or capitalize on new opportunities</a:t>
            </a:r>
          </a:p>
          <a:p>
            <a:endParaRPr lang="en-US" altLang="en-US" sz="900" dirty="0">
              <a:latin typeface="Arial" charset="0"/>
              <a:ea typeface="MS PGothic" charset="-128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IBM Analytics</a:t>
            </a:r>
            <a:br>
              <a:rPr lang="en-US" dirty="0" smtClean="0"/>
            </a:br>
            <a:r>
              <a:rPr lang="en-US" dirty="0" smtClean="0"/>
              <a:t>© 2017 IBM Corporation</a:t>
            </a:r>
            <a:endParaRPr lang="en-US" dirty="0"/>
          </a:p>
        </p:txBody>
      </p:sp>
      <p:sp>
        <p:nvSpPr>
          <p:cNvPr id="78852" name="Slide Number Placeholder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E7F3838F-BCED-AD4C-9043-59FDB983EC51}" type="slidenum">
              <a:rPr lang="en-US" altLang="x-none" sz="1300">
                <a:latin typeface="Times New Roman" charset="0"/>
              </a:rPr>
              <a:pPr/>
              <a:t>2</a:t>
            </a:fld>
            <a:endParaRPr lang="en-US" altLang="x-none" sz="130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40587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B39D359-3343-EF4C-969A-30E93789040B}" type="slidenum">
              <a:rPr lang="en-US" altLang="en-US" smtClean="0"/>
              <a:pPr>
                <a:defRPr/>
              </a:pPr>
              <a:t>8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6394941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B39D359-3343-EF4C-969A-30E93789040B}" type="slidenum">
              <a:rPr lang="en-US" altLang="en-US" smtClean="0"/>
              <a:pPr>
                <a:defRPr/>
              </a:pPr>
              <a:t>9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7988484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B39D359-3343-EF4C-969A-30E93789040B}" type="slidenum">
              <a:rPr lang="en-US" altLang="en-US" smtClean="0"/>
              <a:pPr>
                <a:defRPr/>
              </a:pPr>
              <a:t>11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8078338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F5FBB3-DDFE-45B9-B325-7AEA651AECDE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93333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F5FBB3-DDFE-45B9-B325-7AEA651AECDE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36345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B39D359-3343-EF4C-969A-30E93789040B}" type="slidenum">
              <a:rPr lang="en-US" altLang="en-US" smtClean="0"/>
              <a:pPr>
                <a:defRPr/>
              </a:pPr>
              <a:t>15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5679025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F5FBB3-DDFE-45B9-B325-7AEA651AECDE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37553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13" t="2235" r="54595"/>
          <a:stretch/>
        </p:blipFill>
        <p:spPr>
          <a:xfrm flipH="1">
            <a:off x="6095999" y="0"/>
            <a:ext cx="4562555" cy="6187441"/>
          </a:xfrm>
          <a:prstGeom prst="rect">
            <a:avLst/>
          </a:prstGeom>
        </p:spPr>
      </p:pic>
      <p:sp>
        <p:nvSpPr>
          <p:cNvPr id="18" name="Rectangle 17"/>
          <p:cNvSpPr/>
          <p:nvPr userDrawn="1"/>
        </p:nvSpPr>
        <p:spPr>
          <a:xfrm>
            <a:off x="3500746" y="0"/>
            <a:ext cx="7759700" cy="6187440"/>
          </a:xfrm>
          <a:prstGeom prst="rect">
            <a:avLst/>
          </a:prstGeom>
          <a:solidFill>
            <a:srgbClr val="E6E1E1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/>
          <p:cNvSpPr/>
          <p:nvPr userDrawn="1"/>
        </p:nvSpPr>
        <p:spPr>
          <a:xfrm>
            <a:off x="0" y="0"/>
            <a:ext cx="6096000" cy="6187440"/>
          </a:xfrm>
          <a:prstGeom prst="rect">
            <a:avLst/>
          </a:prstGeom>
          <a:solidFill>
            <a:srgbClr val="1C36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Rectangle 23"/>
          <p:cNvSpPr/>
          <p:nvPr userDrawn="1"/>
        </p:nvSpPr>
        <p:spPr>
          <a:xfrm>
            <a:off x="10658554" y="0"/>
            <a:ext cx="1533446" cy="6187440"/>
          </a:xfrm>
          <a:prstGeom prst="rect">
            <a:avLst/>
          </a:prstGeom>
          <a:solidFill>
            <a:srgbClr val="10BA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Text Placeholder 15"/>
          <p:cNvSpPr>
            <a:spLocks noGrp="1"/>
          </p:cNvSpPr>
          <p:nvPr>
            <p:ph type="body" sz="quarter" idx="12" hasCustomPrompt="1"/>
          </p:nvPr>
        </p:nvSpPr>
        <p:spPr>
          <a:xfrm>
            <a:off x="109766" y="2257651"/>
            <a:ext cx="5152880" cy="864461"/>
          </a:xfrm>
        </p:spPr>
        <p:txBody>
          <a:bodyPr>
            <a:noAutofit/>
          </a:bodyPr>
          <a:lstStyle>
            <a:lvl1pPr marL="0" marR="0" indent="0" algn="l" defTabSz="914400" rtl="0" eaLnBrk="1" fontAlgn="t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r>
              <a:rPr lang="en-US" dirty="0"/>
              <a:t>Presentation Title Line 1</a:t>
            </a:r>
            <a:br>
              <a:rPr lang="en-US" dirty="0"/>
            </a:br>
            <a:r>
              <a:rPr lang="en-US" dirty="0"/>
              <a:t>Presentation Title Line 2</a:t>
            </a:r>
          </a:p>
        </p:txBody>
      </p:sp>
      <p:sp>
        <p:nvSpPr>
          <p:cNvPr id="28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109766" y="3122112"/>
            <a:ext cx="5152880" cy="864461"/>
          </a:xfrm>
        </p:spPr>
        <p:txBody>
          <a:bodyPr>
            <a:noAutofit/>
          </a:bodyPr>
          <a:lstStyle>
            <a:lvl1pPr marL="0" indent="0" fontAlgn="t">
              <a:lnSpc>
                <a:spcPct val="90000"/>
              </a:lnSpc>
              <a:spcBef>
                <a:spcPts val="0"/>
              </a:spcBef>
              <a:buFontTx/>
              <a:buNone/>
              <a:defRPr sz="18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r>
              <a:rPr lang="en-US" dirty="0"/>
              <a:t>Presenter Name or</a:t>
            </a:r>
            <a:br>
              <a:rPr lang="en-US" dirty="0"/>
            </a:br>
            <a:r>
              <a:rPr lang="en-US" dirty="0"/>
              <a:t>Sub-title can go here</a:t>
            </a:r>
          </a:p>
        </p:txBody>
      </p:sp>
      <p:sp>
        <p:nvSpPr>
          <p:cNvPr id="30" name="Date Placeholder 4"/>
          <p:cNvSpPr>
            <a:spLocks noGrp="1"/>
          </p:cNvSpPr>
          <p:nvPr>
            <p:ph type="dt" sz="half" idx="2"/>
          </p:nvPr>
        </p:nvSpPr>
        <p:spPr>
          <a:xfrm>
            <a:off x="109766" y="6410471"/>
            <a:ext cx="2743200" cy="249812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200" baseline="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fld id="{F5048F38-2285-E64A-8059-5F6508D0AE2F}" type="datetime1">
              <a:rPr lang="en-US" smtClean="0"/>
              <a:t>11/10/17</a:t>
            </a:fld>
            <a:endParaRPr lang="en-US" dirty="0"/>
          </a:p>
        </p:txBody>
      </p:sp>
      <p:sp>
        <p:nvSpPr>
          <p:cNvPr id="31" name="Subtitle 2"/>
          <p:cNvSpPr txBox="1">
            <a:spLocks/>
          </p:cNvSpPr>
          <p:nvPr userDrawn="1"/>
        </p:nvSpPr>
        <p:spPr>
          <a:xfrm>
            <a:off x="109766" y="119093"/>
            <a:ext cx="4274958" cy="45964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2200" dirty="0">
                <a:solidFill>
                  <a:schemeClr val="bg1"/>
                </a:solidFill>
                <a:latin typeface="Arial" charset="0"/>
              </a:rPr>
              <a:t>IBM Analytics | </a:t>
            </a:r>
            <a:r>
              <a:rPr lang="en-US" sz="2200" b="1" dirty="0">
                <a:solidFill>
                  <a:schemeClr val="bg1"/>
                </a:solidFill>
                <a:latin typeface="Arial" charset="0"/>
              </a:rPr>
              <a:t>Global Elite</a:t>
            </a:r>
            <a:endParaRPr lang="en-US" sz="2200" b="1" baseline="0" dirty="0">
              <a:solidFill>
                <a:schemeClr val="bg1"/>
              </a:solidFill>
              <a:latin typeface="Arial" charset="0"/>
            </a:endParaRPr>
          </a:p>
        </p:txBody>
      </p:sp>
      <p:pic>
        <p:nvPicPr>
          <p:cNvPr id="32" name="Picture 31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846"/>
          <a:stretch/>
        </p:blipFill>
        <p:spPr>
          <a:xfrm>
            <a:off x="11416496" y="6401812"/>
            <a:ext cx="694859" cy="24981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4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8554" y="-141436"/>
            <a:ext cx="1533446" cy="6328876"/>
          </a:xfrm>
          <a:prstGeom prst="rect">
            <a:avLst/>
          </a:prstGeom>
        </p:spPr>
      </p:pic>
      <p:sp>
        <p:nvSpPr>
          <p:cNvPr id="15" name="Subtitle 2"/>
          <p:cNvSpPr txBox="1">
            <a:spLocks/>
          </p:cNvSpPr>
          <p:nvPr userDrawn="1"/>
        </p:nvSpPr>
        <p:spPr>
          <a:xfrm>
            <a:off x="6200131" y="119094"/>
            <a:ext cx="4274958" cy="45964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2200" dirty="0">
                <a:solidFill>
                  <a:schemeClr val="tx1"/>
                </a:solidFill>
                <a:latin typeface="Arial" charset="0"/>
              </a:rPr>
              <a:t>IBM Analytics University Live!</a:t>
            </a:r>
            <a:endParaRPr lang="en-US" sz="2200" baseline="0" dirty="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1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5958067" y="6410471"/>
            <a:ext cx="580665" cy="249812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ctr">
              <a:defRPr sz="1200" baseline="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fld id="{64A8A213-8E92-D94A-82D7-8578C89CAF1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62453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with Copy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6024880" y="0"/>
            <a:ext cx="6167120" cy="6187440"/>
          </a:xfrm>
          <a:prstGeom prst="rect">
            <a:avLst/>
          </a:prstGeom>
          <a:solidFill>
            <a:srgbClr val="E6E1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6248401" y="193040"/>
            <a:ext cx="5720080" cy="2743740"/>
          </a:xfrm>
          <a:solidFill>
            <a:srgbClr val="F1EDED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rgbClr val="A6A6A6"/>
                </a:solidFill>
              </a:defRPr>
            </a:lvl1pPr>
          </a:lstStyle>
          <a:p>
            <a:r>
              <a:rPr lang="en-US" dirty="0"/>
              <a:t>Your image goes here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6248401" y="3219547"/>
            <a:ext cx="5720080" cy="2743740"/>
          </a:xfrm>
          <a:solidFill>
            <a:srgbClr val="F1EDED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rgbClr val="A6A6A6"/>
                </a:solidFill>
              </a:defRPr>
            </a:lvl1pPr>
          </a:lstStyle>
          <a:p>
            <a:r>
              <a:rPr lang="en-US" dirty="0"/>
              <a:t>Your image goes here</a:t>
            </a:r>
          </a:p>
        </p:txBody>
      </p:sp>
      <p:sp>
        <p:nvSpPr>
          <p:cNvPr id="13" name="Text Placeholder 15"/>
          <p:cNvSpPr>
            <a:spLocks noGrp="1"/>
          </p:cNvSpPr>
          <p:nvPr>
            <p:ph type="body" sz="quarter" idx="11" hasCustomPrompt="1"/>
          </p:nvPr>
        </p:nvSpPr>
        <p:spPr>
          <a:xfrm>
            <a:off x="109766" y="81971"/>
            <a:ext cx="5027020" cy="521222"/>
          </a:xfrm>
        </p:spPr>
        <p:txBody>
          <a:bodyPr>
            <a:noAutofit/>
          </a:bodyPr>
          <a:lstStyle>
            <a:lvl1pPr marL="0" indent="0" fontAlgn="t">
              <a:buFontTx/>
              <a:buNone/>
              <a:defRPr sz="2800" baseline="0">
                <a:solidFill>
                  <a:schemeClr val="accent5">
                    <a:lumMod val="75000"/>
                  </a:schemeClr>
                </a:solidFill>
                <a:latin typeface="Arial" charset="0"/>
              </a:defRPr>
            </a:lvl1pPr>
          </a:lstStyle>
          <a:p>
            <a:r>
              <a:rPr lang="en-US" dirty="0"/>
              <a:t>Header goes here</a:t>
            </a:r>
          </a:p>
        </p:txBody>
      </p:sp>
      <p:sp>
        <p:nvSpPr>
          <p:cNvPr id="17" name="Text Placeholder 15"/>
          <p:cNvSpPr>
            <a:spLocks noGrp="1"/>
          </p:cNvSpPr>
          <p:nvPr>
            <p:ph type="body" sz="quarter" idx="12" hasCustomPrompt="1"/>
          </p:nvPr>
        </p:nvSpPr>
        <p:spPr>
          <a:xfrm>
            <a:off x="109766" y="714953"/>
            <a:ext cx="5027021" cy="4248991"/>
          </a:xfrm>
        </p:spPr>
        <p:txBody>
          <a:bodyPr>
            <a:noAutofit/>
          </a:bodyPr>
          <a:lstStyle>
            <a:lvl1pPr marL="0" indent="0" fontAlgn="t">
              <a:lnSpc>
                <a:spcPts val="2700"/>
              </a:lnSpc>
              <a:spcBef>
                <a:spcPts val="0"/>
              </a:spcBef>
              <a:spcAft>
                <a:spcPts val="1200"/>
              </a:spcAft>
              <a:buFontTx/>
              <a:buNone/>
              <a:defRPr sz="2400" baseline="0">
                <a:solidFill>
                  <a:schemeClr val="bg2">
                    <a:lumMod val="25000"/>
                  </a:schemeClr>
                </a:solidFill>
                <a:latin typeface="Arial" charset="0"/>
              </a:defRPr>
            </a:lvl1pPr>
          </a:lstStyle>
          <a:p>
            <a:r>
              <a:rPr lang="en-US" dirty="0"/>
              <a:t>Copy goes here lorem ipsum </a:t>
            </a:r>
            <a:r>
              <a:rPr lang="en-US" dirty="0" err="1"/>
              <a:t>dolar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vehicula</a:t>
            </a:r>
            <a:r>
              <a:rPr lang="en-US" dirty="0"/>
              <a:t> lorem </a:t>
            </a:r>
            <a:r>
              <a:rPr lang="en-US" dirty="0" err="1"/>
              <a:t>enim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convallis lacus </a:t>
            </a:r>
            <a:r>
              <a:rPr lang="en-US" dirty="0" err="1"/>
              <a:t>sodales</a:t>
            </a:r>
            <a:r>
              <a:rPr lang="en-US" dirty="0"/>
              <a:t> in.</a:t>
            </a:r>
          </a:p>
          <a:p>
            <a:r>
              <a:rPr lang="en-US" dirty="0"/>
              <a:t>In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neque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  <a:r>
              <a:rPr lang="en-US" dirty="0" err="1"/>
              <a:t>Praesent</a:t>
            </a:r>
            <a:r>
              <a:rPr lang="en-US" dirty="0"/>
              <a:t> non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sapien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rhoncus</a:t>
            </a:r>
            <a:r>
              <a:rPr lang="en-US" dirty="0"/>
              <a:t>.</a:t>
            </a:r>
          </a:p>
        </p:txBody>
      </p:sp>
      <p:sp>
        <p:nvSpPr>
          <p:cNvPr id="18" name="Rectangle 17"/>
          <p:cNvSpPr/>
          <p:nvPr userDrawn="1"/>
        </p:nvSpPr>
        <p:spPr>
          <a:xfrm>
            <a:off x="0" y="6184652"/>
            <a:ext cx="12192000" cy="673348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 rotWithShape="1"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113"/>
          <a:stretch/>
        </p:blipFill>
        <p:spPr>
          <a:xfrm>
            <a:off x="0" y="6184652"/>
            <a:ext cx="12192000" cy="673348"/>
          </a:xfrm>
          <a:prstGeom prst="rect">
            <a:avLst/>
          </a:prstGeom>
        </p:spPr>
      </p:pic>
      <p:sp>
        <p:nvSpPr>
          <p:cNvPr id="20" name="Date Placeholder 4"/>
          <p:cNvSpPr txBox="1">
            <a:spLocks/>
          </p:cNvSpPr>
          <p:nvPr userDrawn="1"/>
        </p:nvSpPr>
        <p:spPr>
          <a:xfrm>
            <a:off x="109766" y="6410471"/>
            <a:ext cx="2743200" cy="249812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 baseline="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IBM Analytics </a:t>
            </a:r>
            <a:r>
              <a:rPr lang="en-US" b="1" dirty="0">
                <a:solidFill>
                  <a:schemeClr val="bg1"/>
                </a:solidFill>
              </a:rPr>
              <a:t>| Global Elite</a:t>
            </a:r>
          </a:p>
        </p:txBody>
      </p:sp>
      <p:sp>
        <p:nvSpPr>
          <p:cNvPr id="21" name="Slide Number Placeholder 3"/>
          <p:cNvSpPr txBox="1">
            <a:spLocks/>
          </p:cNvSpPr>
          <p:nvPr userDrawn="1"/>
        </p:nvSpPr>
        <p:spPr>
          <a:xfrm>
            <a:off x="5958067" y="6410471"/>
            <a:ext cx="580665" cy="249812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 baseline="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4A8A213-8E92-D94A-82D7-8578C89CAF17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6496" y="6414308"/>
            <a:ext cx="589787" cy="22670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with Bar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12192000" cy="6187440"/>
          </a:xfrm>
          <a:prstGeom prst="rect">
            <a:avLst/>
          </a:prstGeom>
          <a:solidFill>
            <a:srgbClr val="E6E1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13" name="Chart Placeholder 14"/>
          <p:cNvSpPr>
            <a:spLocks noGrp="1"/>
          </p:cNvSpPr>
          <p:nvPr>
            <p:ph type="chart" sz="quarter" idx="13" hasCustomPrompt="1"/>
          </p:nvPr>
        </p:nvSpPr>
        <p:spPr>
          <a:xfrm>
            <a:off x="109766" y="756284"/>
            <a:ext cx="11909514" cy="5243860"/>
          </a:xfrm>
        </p:spPr>
        <p:txBody>
          <a:bodyPr>
            <a:noAutofit/>
          </a:bodyPr>
          <a:lstStyle>
            <a:lvl1pPr marL="0" indent="0">
              <a:buNone/>
              <a:defRPr sz="2000" baseline="0">
                <a:solidFill>
                  <a:srgbClr val="A6A6A6"/>
                </a:solidFill>
              </a:defRPr>
            </a:lvl1pPr>
          </a:lstStyle>
          <a:p>
            <a:r>
              <a:rPr lang="en-US" dirty="0"/>
              <a:t>Click icon and choose templates to insert bar chart</a:t>
            </a:r>
          </a:p>
        </p:txBody>
      </p:sp>
      <p:sp>
        <p:nvSpPr>
          <p:cNvPr id="14" name="Text Placeholder 15"/>
          <p:cNvSpPr>
            <a:spLocks noGrp="1"/>
          </p:cNvSpPr>
          <p:nvPr>
            <p:ph type="body" sz="quarter" idx="11" hasCustomPrompt="1"/>
          </p:nvPr>
        </p:nvSpPr>
        <p:spPr>
          <a:xfrm>
            <a:off x="109766" y="81971"/>
            <a:ext cx="5027020" cy="521222"/>
          </a:xfrm>
        </p:spPr>
        <p:txBody>
          <a:bodyPr>
            <a:noAutofit/>
          </a:bodyPr>
          <a:lstStyle>
            <a:lvl1pPr marL="0" indent="0" fontAlgn="t">
              <a:buFontTx/>
              <a:buNone/>
              <a:defRPr sz="2800" baseline="0">
                <a:solidFill>
                  <a:schemeClr val="accent5">
                    <a:lumMod val="75000"/>
                  </a:schemeClr>
                </a:solidFill>
                <a:latin typeface="Arial" charset="0"/>
              </a:defRPr>
            </a:lvl1pPr>
          </a:lstStyle>
          <a:p>
            <a:r>
              <a:rPr lang="en-US" dirty="0"/>
              <a:t>Header goes here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0" y="6184652"/>
            <a:ext cx="12192000" cy="673348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113"/>
          <a:stretch/>
        </p:blipFill>
        <p:spPr>
          <a:xfrm>
            <a:off x="0" y="6184652"/>
            <a:ext cx="12192000" cy="673348"/>
          </a:xfrm>
          <a:prstGeom prst="rect">
            <a:avLst/>
          </a:prstGeom>
        </p:spPr>
      </p:pic>
      <p:sp>
        <p:nvSpPr>
          <p:cNvPr id="17" name="Date Placeholder 4"/>
          <p:cNvSpPr txBox="1">
            <a:spLocks/>
          </p:cNvSpPr>
          <p:nvPr userDrawn="1"/>
        </p:nvSpPr>
        <p:spPr>
          <a:xfrm>
            <a:off x="109766" y="6410471"/>
            <a:ext cx="2743200" cy="249812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 baseline="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IBM Analytics </a:t>
            </a:r>
            <a:r>
              <a:rPr lang="en-US" b="1" dirty="0">
                <a:solidFill>
                  <a:schemeClr val="bg1"/>
                </a:solidFill>
              </a:rPr>
              <a:t>| Global Elite</a:t>
            </a:r>
          </a:p>
        </p:txBody>
      </p:sp>
      <p:sp>
        <p:nvSpPr>
          <p:cNvPr id="18" name="Slide Number Placeholder 3"/>
          <p:cNvSpPr txBox="1">
            <a:spLocks/>
          </p:cNvSpPr>
          <p:nvPr userDrawn="1"/>
        </p:nvSpPr>
        <p:spPr>
          <a:xfrm>
            <a:off x="5958067" y="6410471"/>
            <a:ext cx="580665" cy="249812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 baseline="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4A8A213-8E92-D94A-82D7-8578C89CAF17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6496" y="6414308"/>
            <a:ext cx="589787" cy="22670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with Copy and Donut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6004560" y="0"/>
            <a:ext cx="6187440" cy="6187440"/>
          </a:xfrm>
          <a:prstGeom prst="rect">
            <a:avLst/>
          </a:prstGeom>
          <a:solidFill>
            <a:srgbClr val="E6E1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10" name="Chart Placeholder 14"/>
          <p:cNvSpPr>
            <a:spLocks noGrp="1"/>
          </p:cNvSpPr>
          <p:nvPr>
            <p:ph type="chart" sz="quarter" idx="13" hasCustomPrompt="1"/>
          </p:nvPr>
        </p:nvSpPr>
        <p:spPr>
          <a:xfrm>
            <a:off x="6255485" y="203015"/>
            <a:ext cx="5712996" cy="575074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>
                <a:solidFill>
                  <a:srgbClr val="A6A6A6"/>
                </a:solidFill>
              </a:defRPr>
            </a:lvl1pPr>
          </a:lstStyle>
          <a:p>
            <a:r>
              <a:rPr lang="en-US" dirty="0"/>
              <a:t>Click icon and choose templates to insert donut chart</a:t>
            </a:r>
          </a:p>
        </p:txBody>
      </p:sp>
      <p:sp>
        <p:nvSpPr>
          <p:cNvPr id="12" name="Text Placeholder 15"/>
          <p:cNvSpPr>
            <a:spLocks noGrp="1"/>
          </p:cNvSpPr>
          <p:nvPr>
            <p:ph type="body" sz="quarter" idx="12" hasCustomPrompt="1"/>
          </p:nvPr>
        </p:nvSpPr>
        <p:spPr>
          <a:xfrm>
            <a:off x="109766" y="714953"/>
            <a:ext cx="5027021" cy="4248991"/>
          </a:xfrm>
        </p:spPr>
        <p:txBody>
          <a:bodyPr>
            <a:noAutofit/>
          </a:bodyPr>
          <a:lstStyle>
            <a:lvl1pPr marL="0" indent="0" fontAlgn="t">
              <a:lnSpc>
                <a:spcPts val="2700"/>
              </a:lnSpc>
              <a:spcBef>
                <a:spcPts val="0"/>
              </a:spcBef>
              <a:spcAft>
                <a:spcPts val="1200"/>
              </a:spcAft>
              <a:buFontTx/>
              <a:buNone/>
              <a:defRPr sz="2400" baseline="0">
                <a:solidFill>
                  <a:schemeClr val="bg2">
                    <a:lumMod val="25000"/>
                  </a:schemeClr>
                </a:solidFill>
                <a:latin typeface="Arial" charset="0"/>
              </a:defRPr>
            </a:lvl1pPr>
          </a:lstStyle>
          <a:p>
            <a:r>
              <a:rPr lang="en-US" dirty="0"/>
              <a:t>Copy goes here lorem ipsum </a:t>
            </a:r>
            <a:r>
              <a:rPr lang="en-US" dirty="0" err="1"/>
              <a:t>dolar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vehicula</a:t>
            </a:r>
            <a:r>
              <a:rPr lang="en-US" dirty="0"/>
              <a:t> lorem </a:t>
            </a:r>
            <a:r>
              <a:rPr lang="en-US" dirty="0" err="1"/>
              <a:t>enim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convallis lacus </a:t>
            </a:r>
            <a:r>
              <a:rPr lang="en-US" dirty="0" err="1"/>
              <a:t>sodales</a:t>
            </a:r>
            <a:r>
              <a:rPr lang="en-US" dirty="0"/>
              <a:t> in.</a:t>
            </a:r>
          </a:p>
          <a:p>
            <a:r>
              <a:rPr lang="en-US" dirty="0"/>
              <a:t>In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neque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  <a:r>
              <a:rPr lang="en-US" dirty="0" err="1"/>
              <a:t>Praesent</a:t>
            </a:r>
            <a:r>
              <a:rPr lang="en-US" dirty="0"/>
              <a:t> non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sapien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rhoncus</a:t>
            </a:r>
            <a:r>
              <a:rPr lang="en-US" dirty="0"/>
              <a:t>.</a:t>
            </a:r>
          </a:p>
        </p:txBody>
      </p:sp>
      <p:sp>
        <p:nvSpPr>
          <p:cNvPr id="13" name="Text Placeholder 15"/>
          <p:cNvSpPr>
            <a:spLocks noGrp="1"/>
          </p:cNvSpPr>
          <p:nvPr>
            <p:ph type="body" sz="quarter" idx="11" hasCustomPrompt="1"/>
          </p:nvPr>
        </p:nvSpPr>
        <p:spPr>
          <a:xfrm>
            <a:off x="109766" y="81971"/>
            <a:ext cx="5027020" cy="521222"/>
          </a:xfrm>
        </p:spPr>
        <p:txBody>
          <a:bodyPr>
            <a:noAutofit/>
          </a:bodyPr>
          <a:lstStyle>
            <a:lvl1pPr marL="0" indent="0" fontAlgn="t">
              <a:buFontTx/>
              <a:buNone/>
              <a:defRPr sz="2800" baseline="0">
                <a:solidFill>
                  <a:schemeClr val="accent5">
                    <a:lumMod val="75000"/>
                  </a:schemeClr>
                </a:solidFill>
                <a:latin typeface="Arial" charset="0"/>
              </a:defRPr>
            </a:lvl1pPr>
          </a:lstStyle>
          <a:p>
            <a:r>
              <a:rPr lang="en-US" dirty="0"/>
              <a:t>Header goes here</a:t>
            </a:r>
          </a:p>
        </p:txBody>
      </p:sp>
      <p:sp>
        <p:nvSpPr>
          <p:cNvPr id="15" name="Rectangle 14"/>
          <p:cNvSpPr/>
          <p:nvPr userDrawn="1"/>
        </p:nvSpPr>
        <p:spPr>
          <a:xfrm>
            <a:off x="0" y="6184652"/>
            <a:ext cx="12192000" cy="673348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113"/>
          <a:stretch/>
        </p:blipFill>
        <p:spPr>
          <a:xfrm>
            <a:off x="0" y="6184652"/>
            <a:ext cx="12192000" cy="673348"/>
          </a:xfrm>
          <a:prstGeom prst="rect">
            <a:avLst/>
          </a:prstGeom>
        </p:spPr>
      </p:pic>
      <p:sp>
        <p:nvSpPr>
          <p:cNvPr id="17" name="Date Placeholder 4"/>
          <p:cNvSpPr txBox="1">
            <a:spLocks/>
          </p:cNvSpPr>
          <p:nvPr userDrawn="1"/>
        </p:nvSpPr>
        <p:spPr>
          <a:xfrm>
            <a:off x="109766" y="6410471"/>
            <a:ext cx="2743200" cy="249812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 baseline="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IBM Analytics </a:t>
            </a:r>
            <a:r>
              <a:rPr lang="en-US" b="1" dirty="0">
                <a:solidFill>
                  <a:schemeClr val="bg1"/>
                </a:solidFill>
              </a:rPr>
              <a:t>| Global Elite</a:t>
            </a:r>
          </a:p>
        </p:txBody>
      </p:sp>
      <p:sp>
        <p:nvSpPr>
          <p:cNvPr id="20" name="Slide Number Placeholder 3"/>
          <p:cNvSpPr txBox="1">
            <a:spLocks/>
          </p:cNvSpPr>
          <p:nvPr userDrawn="1"/>
        </p:nvSpPr>
        <p:spPr>
          <a:xfrm>
            <a:off x="5958067" y="6410471"/>
            <a:ext cx="580665" cy="249812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 baseline="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4A8A213-8E92-D94A-82D7-8578C89CAF17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6496" y="6414308"/>
            <a:ext cx="589787" cy="22670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0"/>
            <a:ext cx="12192000" cy="6187440"/>
          </a:xfrm>
          <a:prstGeom prst="rect">
            <a:avLst/>
          </a:prstGeom>
          <a:solidFill>
            <a:srgbClr val="1C36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Text Placeholder 15"/>
          <p:cNvSpPr>
            <a:spLocks noGrp="1"/>
          </p:cNvSpPr>
          <p:nvPr>
            <p:ph type="body" sz="quarter" idx="12" hasCustomPrompt="1"/>
          </p:nvPr>
        </p:nvSpPr>
        <p:spPr>
          <a:xfrm>
            <a:off x="109766" y="95224"/>
            <a:ext cx="5152880" cy="521222"/>
          </a:xfrm>
        </p:spPr>
        <p:txBody>
          <a:bodyPr>
            <a:noAutofit/>
          </a:bodyPr>
          <a:lstStyle>
            <a:lvl1pPr marL="0" indent="0" fontAlgn="t">
              <a:spcBef>
                <a:spcPts val="0"/>
              </a:spcBef>
              <a:buFontTx/>
              <a:buNone/>
              <a:defRPr sz="28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r>
              <a:rPr lang="en-US" dirty="0"/>
              <a:t>Thank you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846"/>
          <a:stretch/>
        </p:blipFill>
        <p:spPr>
          <a:xfrm>
            <a:off x="11416496" y="6401812"/>
            <a:ext cx="694859" cy="24981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184652"/>
          </a:xfrm>
          <a:prstGeom prst="rect">
            <a:avLst/>
          </a:prstGeom>
        </p:spPr>
      </p:pic>
      <p:sp>
        <p:nvSpPr>
          <p:cNvPr id="8" name="Date Placeholder 4"/>
          <p:cNvSpPr>
            <a:spLocks noGrp="1"/>
          </p:cNvSpPr>
          <p:nvPr>
            <p:ph type="dt" sz="half" idx="2"/>
          </p:nvPr>
        </p:nvSpPr>
        <p:spPr>
          <a:xfrm>
            <a:off x="109766" y="6410471"/>
            <a:ext cx="2743200" cy="249812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200" baseline="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IBM Analytics </a:t>
            </a:r>
            <a:r>
              <a:rPr lang="en-US" b="1" dirty="0"/>
              <a:t>| Global Elite</a:t>
            </a: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5958067" y="6410471"/>
            <a:ext cx="580665" cy="249812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ctr">
              <a:defRPr sz="1200" baseline="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fld id="{64A8A213-8E92-D94A-82D7-8578C89CAF1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329197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/>
          </p:cNvSpPr>
          <p:nvPr userDrawn="1"/>
        </p:nvSpPr>
        <p:spPr>
          <a:xfrm>
            <a:off x="0" y="1095374"/>
            <a:ext cx="12192000" cy="57626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6" name="Rectangle 6"/>
          <p:cNvSpPr>
            <a:spLocks noChangeArrowheads="1"/>
          </p:cNvSpPr>
          <p:nvPr userDrawn="1"/>
        </p:nvSpPr>
        <p:spPr bwMode="black">
          <a:xfrm>
            <a:off x="7912101" y="6481768"/>
            <a:ext cx="4072467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/>
          <a:p>
            <a:pPr algn="r"/>
            <a:r>
              <a:rPr lang="en-US" sz="900" dirty="0">
                <a:solidFill>
                  <a:schemeClr val="bg1"/>
                </a:solidFill>
              </a:rPr>
              <a:t>© </a:t>
            </a:r>
            <a:r>
              <a:rPr lang="en-US" sz="900" dirty="0" smtClean="0">
                <a:solidFill>
                  <a:schemeClr val="bg1"/>
                </a:solidFill>
              </a:rPr>
              <a:t>2017 </a:t>
            </a:r>
            <a:r>
              <a:rPr lang="en-US" sz="900" dirty="0">
                <a:solidFill>
                  <a:schemeClr val="bg1"/>
                </a:solidFill>
              </a:rPr>
              <a:t>IBM Corporation</a:t>
            </a:r>
          </a:p>
        </p:txBody>
      </p:sp>
      <p:sp>
        <p:nvSpPr>
          <p:cNvPr id="7" name="Rectangle 6"/>
          <p:cNvSpPr>
            <a:spLocks noChangeArrowheads="1"/>
          </p:cNvSpPr>
          <p:nvPr userDrawn="1"/>
        </p:nvSpPr>
        <p:spPr bwMode="auto">
          <a:xfrm>
            <a:off x="254000" y="6456363"/>
            <a:ext cx="736600" cy="247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r>
              <a:rPr lang="en-US" sz="1000" dirty="0" smtClean="0">
                <a:solidFill>
                  <a:schemeClr val="bg1"/>
                </a:solidFill>
                <a:cs typeface="+mn-cs"/>
              </a:rPr>
              <a:t>&lt;#&gt;</a:t>
            </a:r>
            <a:endParaRPr lang="en-US" sz="1000" dirty="0">
              <a:solidFill>
                <a:schemeClr val="bg1"/>
              </a:solidFill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8124076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21073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EXT SLID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>
            <a:spLocks noGrp="1"/>
          </p:cNvSpPr>
          <p:nvPr>
            <p:ph type="body" sz="quarter" idx="13"/>
          </p:nvPr>
        </p:nvSpPr>
        <p:spPr>
          <a:xfrm>
            <a:off x="5225645" y="1558616"/>
            <a:ext cx="6345985" cy="1079297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>
              <a:defRPr sz="2598">
                <a:solidFill>
                  <a:srgbClr val="003347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Slide description. Morbi nec metus. Maecenas nec odio et ante tincidunt tempus. Suspendisse eu ligula.</a:t>
            </a:r>
          </a:p>
        </p:txBody>
      </p:sp>
      <p:sp>
        <p:nvSpPr>
          <p:cNvPr id="62" name="Shape 62"/>
          <p:cNvSpPr>
            <a:spLocks noGrp="1"/>
          </p:cNvSpPr>
          <p:nvPr>
            <p:ph type="body" sz="quarter" idx="14"/>
          </p:nvPr>
        </p:nvSpPr>
        <p:spPr>
          <a:xfrm>
            <a:off x="638798" y="1558617"/>
            <a:ext cx="4161159" cy="430888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>
              <a:lnSpc>
                <a:spcPct val="70000"/>
              </a:lnSpc>
              <a:defRPr sz="3996" b="1" spc="-120">
                <a:solidFill>
                  <a:srgbClr val="003347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Slide title</a:t>
            </a:r>
          </a:p>
        </p:txBody>
      </p:sp>
      <p:sp>
        <p:nvSpPr>
          <p:cNvPr id="63" name="Shape 63"/>
          <p:cNvSpPr>
            <a:spLocks noGrp="1"/>
          </p:cNvSpPr>
          <p:nvPr>
            <p:ph type="sldNum" sz="quarter" idx="2"/>
          </p:nvPr>
        </p:nvSpPr>
        <p:spPr>
          <a:xfrm>
            <a:off x="5562712" y="6394531"/>
            <a:ext cx="1119488" cy="365125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39642574"/>
      </p:ext>
    </p:extLst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282127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6187440"/>
          </a:xfrm>
          <a:prstGeom prst="rect">
            <a:avLst/>
          </a:prstGeom>
          <a:solidFill>
            <a:srgbClr val="10BA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184652"/>
          </a:xfrm>
          <a:prstGeom prst="rect">
            <a:avLst/>
          </a:prstGeom>
        </p:spPr>
      </p:pic>
      <p:sp>
        <p:nvSpPr>
          <p:cNvPr id="16" name="Text Placeholder 15"/>
          <p:cNvSpPr>
            <a:spLocks noGrp="1"/>
          </p:cNvSpPr>
          <p:nvPr>
            <p:ph type="body" sz="quarter" idx="12" hasCustomPrompt="1"/>
          </p:nvPr>
        </p:nvSpPr>
        <p:spPr>
          <a:xfrm>
            <a:off x="109766" y="616446"/>
            <a:ext cx="4024247" cy="521222"/>
          </a:xfrm>
        </p:spPr>
        <p:txBody>
          <a:bodyPr>
            <a:noAutofit/>
          </a:bodyPr>
          <a:lstStyle>
            <a:lvl1pPr marL="0" indent="0" fontAlgn="t">
              <a:lnSpc>
                <a:spcPct val="90000"/>
              </a:lnSpc>
              <a:spcBef>
                <a:spcPts val="0"/>
              </a:spcBef>
              <a:buFontTx/>
              <a:buNone/>
              <a:defRPr sz="28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r>
              <a:rPr lang="en-US" dirty="0"/>
              <a:t>Subhead</a:t>
            </a:r>
          </a:p>
        </p:txBody>
      </p:sp>
      <p:sp>
        <p:nvSpPr>
          <p:cNvPr id="19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109766" y="95224"/>
            <a:ext cx="5152880" cy="521222"/>
          </a:xfrm>
        </p:spPr>
        <p:txBody>
          <a:bodyPr>
            <a:noAutofit/>
          </a:bodyPr>
          <a:lstStyle>
            <a:lvl1pPr marL="0" indent="0" fontAlgn="t">
              <a:spcBef>
                <a:spcPts val="0"/>
              </a:spcBef>
              <a:buFontTx/>
              <a:buNone/>
              <a:defRPr sz="28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r>
              <a:rPr lang="en-US" dirty="0"/>
              <a:t>Chapter Divider Option 1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846"/>
          <a:stretch/>
        </p:blipFill>
        <p:spPr>
          <a:xfrm>
            <a:off x="11416496" y="6401812"/>
            <a:ext cx="694859" cy="249813"/>
          </a:xfrm>
          <a:prstGeom prst="rect">
            <a:avLst/>
          </a:prstGeom>
        </p:spPr>
      </p:pic>
      <p:sp>
        <p:nvSpPr>
          <p:cNvPr id="9" name="Date Placeholder 4"/>
          <p:cNvSpPr>
            <a:spLocks noGrp="1"/>
          </p:cNvSpPr>
          <p:nvPr>
            <p:ph type="dt" sz="half" idx="2"/>
          </p:nvPr>
        </p:nvSpPr>
        <p:spPr>
          <a:xfrm>
            <a:off x="109766" y="6410471"/>
            <a:ext cx="2743200" cy="249812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200" baseline="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IBM Analytics </a:t>
            </a:r>
            <a:r>
              <a:rPr lang="en-US" b="1" dirty="0"/>
              <a:t>| Global Elite</a:t>
            </a:r>
          </a:p>
        </p:txBody>
      </p:sp>
      <p:sp>
        <p:nvSpPr>
          <p:cNvPr id="13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5958067" y="6410471"/>
            <a:ext cx="580665" cy="249812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ctr">
              <a:defRPr sz="1200" baseline="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fld id="{64A8A213-8E92-D94A-82D7-8578C89CAF1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40828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hapter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03" r="8369"/>
          <a:stretch/>
        </p:blipFill>
        <p:spPr>
          <a:xfrm flipH="1">
            <a:off x="-1" y="0"/>
            <a:ext cx="12191999" cy="6187441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-3" y="0"/>
            <a:ext cx="12192004" cy="6187440"/>
          </a:xfrm>
          <a:prstGeom prst="rect">
            <a:avLst/>
          </a:prstGeom>
          <a:solidFill>
            <a:srgbClr val="E6E1E1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2" hasCustomPrompt="1"/>
          </p:nvPr>
        </p:nvSpPr>
        <p:spPr>
          <a:xfrm>
            <a:off x="109766" y="616446"/>
            <a:ext cx="4024247" cy="521222"/>
          </a:xfrm>
        </p:spPr>
        <p:txBody>
          <a:bodyPr>
            <a:noAutofit/>
          </a:bodyPr>
          <a:lstStyle>
            <a:lvl1pPr marL="0" indent="0" fontAlgn="t">
              <a:lnSpc>
                <a:spcPct val="90000"/>
              </a:lnSpc>
              <a:spcBef>
                <a:spcPts val="0"/>
              </a:spcBef>
              <a:buFontTx/>
              <a:buNone/>
              <a:defRPr sz="2800" baseline="0">
                <a:solidFill>
                  <a:schemeClr val="tx1"/>
                </a:solidFill>
                <a:latin typeface="Arial" charset="0"/>
              </a:defRPr>
            </a:lvl1pPr>
          </a:lstStyle>
          <a:p>
            <a:r>
              <a:rPr lang="en-US" dirty="0"/>
              <a:t>Subhead</a:t>
            </a:r>
          </a:p>
        </p:txBody>
      </p:sp>
      <p:sp>
        <p:nvSpPr>
          <p:cNvPr id="19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109766" y="95224"/>
            <a:ext cx="5152880" cy="521222"/>
          </a:xfrm>
        </p:spPr>
        <p:txBody>
          <a:bodyPr>
            <a:noAutofit/>
          </a:bodyPr>
          <a:lstStyle>
            <a:lvl1pPr marL="0" indent="0" fontAlgn="t">
              <a:spcBef>
                <a:spcPts val="0"/>
              </a:spcBef>
              <a:buFontTx/>
              <a:buNone/>
              <a:defRPr sz="2800" baseline="0">
                <a:solidFill>
                  <a:schemeClr val="tx1"/>
                </a:solidFill>
                <a:latin typeface="Arial" charset="0"/>
              </a:defRPr>
            </a:lvl1pPr>
          </a:lstStyle>
          <a:p>
            <a:r>
              <a:rPr lang="en-US" dirty="0"/>
              <a:t>Chapter Divider Option 2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846"/>
          <a:stretch/>
        </p:blipFill>
        <p:spPr>
          <a:xfrm>
            <a:off x="11416496" y="6401812"/>
            <a:ext cx="694859" cy="249813"/>
          </a:xfrm>
          <a:prstGeom prst="rect">
            <a:avLst/>
          </a:prstGeom>
        </p:spPr>
      </p:pic>
      <p:sp>
        <p:nvSpPr>
          <p:cNvPr id="14" name="Date Placeholder 4"/>
          <p:cNvSpPr>
            <a:spLocks noGrp="1"/>
          </p:cNvSpPr>
          <p:nvPr>
            <p:ph type="dt" sz="half" idx="2"/>
          </p:nvPr>
        </p:nvSpPr>
        <p:spPr>
          <a:xfrm>
            <a:off x="109766" y="6410471"/>
            <a:ext cx="2743200" cy="249812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200" baseline="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IBM Analytics </a:t>
            </a:r>
            <a:r>
              <a:rPr lang="en-US" b="1" dirty="0"/>
              <a:t>| Global Elite</a:t>
            </a:r>
          </a:p>
        </p:txBody>
      </p:sp>
      <p:sp>
        <p:nvSpPr>
          <p:cNvPr id="15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5958067" y="6410471"/>
            <a:ext cx="580665" cy="249812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ctr">
              <a:defRPr sz="1200" baseline="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fld id="{64A8A213-8E92-D94A-82D7-8578C89CAF17}" type="slidenum">
              <a:rPr lang="en-US" smtClean="0"/>
              <a:pPr/>
              <a:t>‹#›</a:t>
            </a:fld>
            <a:endParaRPr lang="en-US" dirty="0"/>
          </a:p>
        </p:txBody>
      </p:sp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ype Headline or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5"/>
          <p:cNvSpPr>
            <a:spLocks noGrp="1"/>
          </p:cNvSpPr>
          <p:nvPr>
            <p:ph type="body" sz="quarter" idx="11" hasCustomPrompt="1"/>
          </p:nvPr>
        </p:nvSpPr>
        <p:spPr>
          <a:xfrm>
            <a:off x="111185" y="85064"/>
            <a:ext cx="6118314" cy="5988076"/>
          </a:xfrm>
        </p:spPr>
        <p:txBody>
          <a:bodyPr>
            <a:noAutofit/>
          </a:bodyPr>
          <a:lstStyle>
            <a:lvl1pPr marL="0" indent="0" fontAlgn="t">
              <a:lnSpc>
                <a:spcPts val="6000"/>
              </a:lnSpc>
              <a:spcBef>
                <a:spcPts val="1500"/>
              </a:spcBef>
              <a:buFontTx/>
              <a:buNone/>
              <a:defRPr sz="5500" baseline="0">
                <a:solidFill>
                  <a:srgbClr val="323232"/>
                </a:solidFill>
                <a:latin typeface="Arial" charset="0"/>
              </a:defRPr>
            </a:lvl1pPr>
          </a:lstStyle>
          <a:p>
            <a:r>
              <a:rPr lang="en-US" sz="5000" baseline="0" dirty="0">
                <a:latin typeface="Arial" charset="0"/>
              </a:rPr>
              <a:t>Big type headline</a:t>
            </a:r>
            <a:br>
              <a:rPr lang="en-US" sz="5000" baseline="0" dirty="0">
                <a:latin typeface="Arial" charset="0"/>
              </a:rPr>
            </a:br>
            <a:r>
              <a:rPr lang="en-US" sz="5000" baseline="0" dirty="0">
                <a:latin typeface="Arial" charset="0"/>
              </a:rPr>
              <a:t>or quote goes here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0" y="6184652"/>
            <a:ext cx="12192000" cy="673348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113"/>
          <a:stretch/>
        </p:blipFill>
        <p:spPr>
          <a:xfrm>
            <a:off x="0" y="6184652"/>
            <a:ext cx="12192000" cy="673348"/>
          </a:xfrm>
          <a:prstGeom prst="rect">
            <a:avLst/>
          </a:prstGeom>
        </p:spPr>
      </p:pic>
      <p:sp>
        <p:nvSpPr>
          <p:cNvPr id="13" name="Date Placeholder 4"/>
          <p:cNvSpPr txBox="1">
            <a:spLocks/>
          </p:cNvSpPr>
          <p:nvPr userDrawn="1"/>
        </p:nvSpPr>
        <p:spPr>
          <a:xfrm>
            <a:off x="109766" y="6410471"/>
            <a:ext cx="2743200" cy="249812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 baseline="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IBM Analytics </a:t>
            </a:r>
            <a:r>
              <a:rPr lang="en-US" b="1" dirty="0">
                <a:solidFill>
                  <a:schemeClr val="bg1"/>
                </a:solidFill>
              </a:rPr>
              <a:t>| Global Elite</a:t>
            </a:r>
          </a:p>
        </p:txBody>
      </p:sp>
      <p:sp>
        <p:nvSpPr>
          <p:cNvPr id="14" name="Slide Number Placeholder 3"/>
          <p:cNvSpPr txBox="1">
            <a:spLocks/>
          </p:cNvSpPr>
          <p:nvPr userDrawn="1"/>
        </p:nvSpPr>
        <p:spPr>
          <a:xfrm>
            <a:off x="5958067" y="6410471"/>
            <a:ext cx="580665" cy="249812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 baseline="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4A8A213-8E92-D94A-82D7-8578C89CAF17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6496" y="6414308"/>
            <a:ext cx="589787" cy="22670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with Copy and 2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6024880" y="0"/>
            <a:ext cx="6167120" cy="6187440"/>
          </a:xfrm>
          <a:prstGeom prst="rect">
            <a:avLst/>
          </a:prstGeom>
          <a:solidFill>
            <a:srgbClr val="E6E1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6248401" y="193040"/>
            <a:ext cx="5720080" cy="2743740"/>
          </a:xfrm>
          <a:solidFill>
            <a:srgbClr val="F1EDED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rgbClr val="A6A6A6"/>
                </a:solidFill>
              </a:defRPr>
            </a:lvl1pPr>
          </a:lstStyle>
          <a:p>
            <a:r>
              <a:rPr lang="en-US" dirty="0"/>
              <a:t>Your image goes here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6248401" y="3219547"/>
            <a:ext cx="5720080" cy="2743740"/>
          </a:xfrm>
          <a:solidFill>
            <a:srgbClr val="F1EDED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rgbClr val="A6A6A6"/>
                </a:solidFill>
              </a:defRPr>
            </a:lvl1pPr>
          </a:lstStyle>
          <a:p>
            <a:r>
              <a:rPr lang="en-US" dirty="0"/>
              <a:t>Your image goes here</a:t>
            </a:r>
          </a:p>
        </p:txBody>
      </p:sp>
      <p:sp>
        <p:nvSpPr>
          <p:cNvPr id="15" name="Text Placeholder 15"/>
          <p:cNvSpPr>
            <a:spLocks noGrp="1"/>
          </p:cNvSpPr>
          <p:nvPr>
            <p:ph type="body" sz="quarter" idx="11" hasCustomPrompt="1"/>
          </p:nvPr>
        </p:nvSpPr>
        <p:spPr>
          <a:xfrm>
            <a:off x="109766" y="81971"/>
            <a:ext cx="5027020" cy="521222"/>
          </a:xfrm>
        </p:spPr>
        <p:txBody>
          <a:bodyPr>
            <a:noAutofit/>
          </a:bodyPr>
          <a:lstStyle>
            <a:lvl1pPr marL="0" indent="0" fontAlgn="t">
              <a:buFontTx/>
              <a:buNone/>
              <a:defRPr sz="2800" baseline="0">
                <a:solidFill>
                  <a:schemeClr val="accent5">
                    <a:lumMod val="75000"/>
                  </a:schemeClr>
                </a:solidFill>
                <a:latin typeface="Arial" charset="0"/>
              </a:defRPr>
            </a:lvl1pPr>
          </a:lstStyle>
          <a:p>
            <a:r>
              <a:rPr lang="en-US" dirty="0"/>
              <a:t>Header goes here</a:t>
            </a:r>
          </a:p>
        </p:txBody>
      </p:sp>
      <p:sp>
        <p:nvSpPr>
          <p:cNvPr id="19" name="Text Placeholder 15"/>
          <p:cNvSpPr>
            <a:spLocks noGrp="1"/>
          </p:cNvSpPr>
          <p:nvPr>
            <p:ph type="body" sz="quarter" idx="12" hasCustomPrompt="1"/>
          </p:nvPr>
        </p:nvSpPr>
        <p:spPr>
          <a:xfrm>
            <a:off x="109766" y="714953"/>
            <a:ext cx="5027021" cy="4248991"/>
          </a:xfrm>
        </p:spPr>
        <p:txBody>
          <a:bodyPr>
            <a:noAutofit/>
          </a:bodyPr>
          <a:lstStyle>
            <a:lvl1pPr marL="0" indent="0" fontAlgn="t">
              <a:lnSpc>
                <a:spcPts val="2700"/>
              </a:lnSpc>
              <a:spcBef>
                <a:spcPts val="0"/>
              </a:spcBef>
              <a:spcAft>
                <a:spcPts val="1200"/>
              </a:spcAft>
              <a:buFontTx/>
              <a:buNone/>
              <a:defRPr sz="2400" baseline="0">
                <a:solidFill>
                  <a:schemeClr val="bg2">
                    <a:lumMod val="25000"/>
                  </a:schemeClr>
                </a:solidFill>
                <a:latin typeface="Arial" charset="0"/>
              </a:defRPr>
            </a:lvl1pPr>
          </a:lstStyle>
          <a:p>
            <a:r>
              <a:rPr lang="en-US" dirty="0"/>
              <a:t>Copy goes here lorem ipsum </a:t>
            </a:r>
            <a:r>
              <a:rPr lang="en-US" dirty="0" err="1"/>
              <a:t>dolar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vehicula</a:t>
            </a:r>
            <a:r>
              <a:rPr lang="en-US" dirty="0"/>
              <a:t> lorem </a:t>
            </a:r>
            <a:r>
              <a:rPr lang="en-US" dirty="0" err="1"/>
              <a:t>enim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convallis lacus </a:t>
            </a:r>
            <a:r>
              <a:rPr lang="en-US" dirty="0" err="1"/>
              <a:t>sodales</a:t>
            </a:r>
            <a:r>
              <a:rPr lang="en-US" dirty="0"/>
              <a:t> in.</a:t>
            </a:r>
          </a:p>
          <a:p>
            <a:r>
              <a:rPr lang="en-US" dirty="0"/>
              <a:t>In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neque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  <a:r>
              <a:rPr lang="en-US" dirty="0" err="1"/>
              <a:t>Praesent</a:t>
            </a:r>
            <a:r>
              <a:rPr lang="en-US" dirty="0"/>
              <a:t> non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sapien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rhoncus</a:t>
            </a:r>
            <a:r>
              <a:rPr lang="en-US" dirty="0"/>
              <a:t>.</a:t>
            </a:r>
          </a:p>
        </p:txBody>
      </p:sp>
      <p:sp>
        <p:nvSpPr>
          <p:cNvPr id="22" name="Rectangle 21"/>
          <p:cNvSpPr/>
          <p:nvPr userDrawn="1"/>
        </p:nvSpPr>
        <p:spPr>
          <a:xfrm>
            <a:off x="0" y="6184652"/>
            <a:ext cx="12192000" cy="673348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23" name="Picture 22"/>
          <p:cNvPicPr>
            <a:picLocks noChangeAspect="1"/>
          </p:cNvPicPr>
          <p:nvPr userDrawn="1"/>
        </p:nvPicPr>
        <p:blipFill rotWithShape="1"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113"/>
          <a:stretch/>
        </p:blipFill>
        <p:spPr>
          <a:xfrm>
            <a:off x="0" y="6184652"/>
            <a:ext cx="12192000" cy="673348"/>
          </a:xfrm>
          <a:prstGeom prst="rect">
            <a:avLst/>
          </a:prstGeom>
        </p:spPr>
      </p:pic>
      <p:sp>
        <p:nvSpPr>
          <p:cNvPr id="24" name="Date Placeholder 4"/>
          <p:cNvSpPr txBox="1">
            <a:spLocks/>
          </p:cNvSpPr>
          <p:nvPr userDrawn="1"/>
        </p:nvSpPr>
        <p:spPr>
          <a:xfrm>
            <a:off x="109766" y="6410471"/>
            <a:ext cx="2743200" cy="249812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 baseline="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IBM Analytics </a:t>
            </a:r>
            <a:r>
              <a:rPr lang="en-US" b="1" dirty="0">
                <a:solidFill>
                  <a:schemeClr val="bg1"/>
                </a:solidFill>
              </a:rPr>
              <a:t>| Global Elite</a:t>
            </a:r>
          </a:p>
        </p:txBody>
      </p:sp>
      <p:sp>
        <p:nvSpPr>
          <p:cNvPr id="25" name="Slide Number Placeholder 3"/>
          <p:cNvSpPr txBox="1">
            <a:spLocks/>
          </p:cNvSpPr>
          <p:nvPr userDrawn="1"/>
        </p:nvSpPr>
        <p:spPr>
          <a:xfrm>
            <a:off x="5958067" y="6410471"/>
            <a:ext cx="580665" cy="249812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 baseline="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4A8A213-8E92-D94A-82D7-8578C89CAF17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6" name="Picture 2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6496" y="6414308"/>
            <a:ext cx="589787" cy="22670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Title 1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6184652"/>
            <a:ext cx="12192000" cy="673348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113"/>
          <a:stretch/>
        </p:blipFill>
        <p:spPr>
          <a:xfrm>
            <a:off x="0" y="6184652"/>
            <a:ext cx="12192000" cy="673348"/>
          </a:xfrm>
          <a:prstGeom prst="rect">
            <a:avLst/>
          </a:prstGeom>
        </p:spPr>
      </p:pic>
      <p:sp>
        <p:nvSpPr>
          <p:cNvPr id="7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109766" y="714953"/>
            <a:ext cx="11503114" cy="4758446"/>
          </a:xfrm>
        </p:spPr>
        <p:txBody>
          <a:bodyPr numCol="2" spcCol="822960"/>
          <a:lstStyle>
            <a:lvl1pPr marL="0" marR="0" indent="0" algn="l" defTabSz="914400" rtl="0" eaLnBrk="1" fontAlgn="t" latinLnBrk="0" hangingPunct="1">
              <a:lnSpc>
                <a:spcPts val="25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/>
              <a:buNone/>
              <a:tabLst/>
              <a:defRPr lang="en-US" sz="2000" b="0" i="0" smtClean="0">
                <a:effectLst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Lorem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ipsum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dolor sit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amet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,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ullamcorper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sapien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ipsum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ipsum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vivamus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,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augue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suspendisse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donec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ac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velit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luctus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id,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facilisis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cursus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consectetur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phasellus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ante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donec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.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Pellentesque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lorem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felis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. Dolor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doloremque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tempora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,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neque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laoreet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est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enim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non sit sed.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Ut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nunc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purus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elit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dapibus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vestibulum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donec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,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ut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lectus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proin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morbi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imperdiet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. </a:t>
            </a: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Ac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neque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quam,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eiusmod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nec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ultricies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elit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mi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nec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amet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. Est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phasellus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quis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at mi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vel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quis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,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gravida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pede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duis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ut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pede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faucibus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tincidunt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,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lorem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turpis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elit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. Tempus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neque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commodo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sem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quam,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eros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penatibus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lacus libero semper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pretium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,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imperdiet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odio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eros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nobis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nunc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sodales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,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ut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tristique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vitae magna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pede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amet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non.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Lectus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morbi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pede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ac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vestibulum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ut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dui. Et tempus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ullamcorper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mi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fringilla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donec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diam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,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posuere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arcu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aenean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in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elit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,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augue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duis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tincidunt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vitae non. </a:t>
            </a:r>
          </a:p>
          <a:p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Arcu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integer tempus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nulla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proin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,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neque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sapien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netus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amet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pretium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,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nullam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purus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varius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tempus vitae.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Adipiscing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et vitae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wisi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quam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eros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, lacus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tempor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luctus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laoreet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id. Et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nulla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vivamus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lorem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platea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mattis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,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elit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dui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commodo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luctus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ultricies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convallis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, vitae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vel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lobortis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nulla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.</a:t>
            </a:r>
          </a:p>
          <a:p>
            <a:r>
              <a:rPr lang="en-US" dirty="0"/>
              <a:t/>
            </a:r>
            <a:br>
              <a:rPr lang="en-US" dirty="0"/>
            </a:br>
            <a:endParaRPr lang="en-US" sz="1200" dirty="0">
              <a:effectLst/>
              <a:latin typeface="Cambria"/>
              <a:ea typeface="ＭＳ 明朝"/>
              <a:cs typeface="Times New Roman"/>
            </a:endParaRPr>
          </a:p>
        </p:txBody>
      </p:sp>
      <p:sp>
        <p:nvSpPr>
          <p:cNvPr id="11" name="Text Placeholder 15"/>
          <p:cNvSpPr>
            <a:spLocks noGrp="1"/>
          </p:cNvSpPr>
          <p:nvPr>
            <p:ph type="body" sz="quarter" idx="11" hasCustomPrompt="1"/>
          </p:nvPr>
        </p:nvSpPr>
        <p:spPr>
          <a:xfrm>
            <a:off x="109766" y="81971"/>
            <a:ext cx="5027020" cy="521222"/>
          </a:xfrm>
        </p:spPr>
        <p:txBody>
          <a:bodyPr>
            <a:noAutofit/>
          </a:bodyPr>
          <a:lstStyle>
            <a:lvl1pPr marL="0" indent="0" fontAlgn="t">
              <a:buFontTx/>
              <a:buNone/>
              <a:defRPr sz="2800" baseline="0">
                <a:solidFill>
                  <a:schemeClr val="accent5">
                    <a:lumMod val="75000"/>
                  </a:schemeClr>
                </a:solidFill>
                <a:latin typeface="Arial" charset="0"/>
              </a:defRPr>
            </a:lvl1pPr>
          </a:lstStyle>
          <a:p>
            <a:r>
              <a:rPr lang="en-US" dirty="0"/>
              <a:t>One line header goes here</a:t>
            </a:r>
          </a:p>
        </p:txBody>
      </p:sp>
      <p:sp>
        <p:nvSpPr>
          <p:cNvPr id="9" name="Date Placeholder 4"/>
          <p:cNvSpPr txBox="1">
            <a:spLocks/>
          </p:cNvSpPr>
          <p:nvPr userDrawn="1"/>
        </p:nvSpPr>
        <p:spPr>
          <a:xfrm>
            <a:off x="109766" y="6410471"/>
            <a:ext cx="2743200" cy="249812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 baseline="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IBM Analytics </a:t>
            </a:r>
            <a:r>
              <a:rPr lang="en-US" b="1" dirty="0">
                <a:solidFill>
                  <a:schemeClr val="bg1"/>
                </a:solidFill>
              </a:rPr>
              <a:t>| Global Elite</a:t>
            </a:r>
          </a:p>
        </p:txBody>
      </p:sp>
      <p:sp>
        <p:nvSpPr>
          <p:cNvPr id="12" name="Slide Number Placeholder 3"/>
          <p:cNvSpPr txBox="1">
            <a:spLocks/>
          </p:cNvSpPr>
          <p:nvPr userDrawn="1"/>
        </p:nvSpPr>
        <p:spPr>
          <a:xfrm>
            <a:off x="5958067" y="6410471"/>
            <a:ext cx="580665" cy="249812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 baseline="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4A8A213-8E92-D94A-82D7-8578C89CAF17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6496" y="6414308"/>
            <a:ext cx="589787" cy="226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3543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Title 2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109766" y="725113"/>
            <a:ext cx="11503114" cy="4758446"/>
          </a:xfrm>
        </p:spPr>
        <p:txBody>
          <a:bodyPr numCol="2" spcCol="822960"/>
          <a:lstStyle>
            <a:lvl1pPr marL="0" marR="0" indent="0" algn="l" defTabSz="914400" rtl="0" eaLnBrk="1" fontAlgn="t" latinLnBrk="0" hangingPunct="1">
              <a:lnSpc>
                <a:spcPts val="25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/>
              <a:buNone/>
              <a:tabLst/>
              <a:defRPr lang="en-US" sz="2000" b="0" i="0" smtClean="0">
                <a:effectLst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Lorem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ipsum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dolor sit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amet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,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ullamcorper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sapien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ipsum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ipsum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vivamus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,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augue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suspendisse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donec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ac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velit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luctus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id,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facilisis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cursus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consectetur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phasellus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ante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donec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.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Pellentesque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lorem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felis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. Dolor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doloremque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tempora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,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neque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laoreet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est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enim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non sit sed.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Ut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nunc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purus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elit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dapibus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vestibulum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donec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,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ut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lectus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proin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morbi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imperdiet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. </a:t>
            </a: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Ac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neque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quam,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eiusmod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nec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ultricies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elit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mi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nec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amet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. Est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phasellus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quis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at mi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vel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quis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,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gravida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pede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duis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ut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pede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faucibus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tincidunt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,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lorem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turpis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elit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. Tempus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neque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commodo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sem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quam,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eros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penatibus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lacus libero semper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pretium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,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imperdiet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odio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eros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nobis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nunc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sodales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,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ut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tristique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vitae magna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pede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amet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non.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Lectus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morbi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pede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ac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vestibulum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ut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dui. Et tempus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ullamcorper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mi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fringilla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donec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diam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,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posuere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arcu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aenean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in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elit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,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augue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duis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tincidunt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vitae non. </a:t>
            </a:r>
          </a:p>
          <a:p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Arcu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integer tempus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nulla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proin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,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neque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sapien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netus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amet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pretium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,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nullam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purus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varius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tempus vitae.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Adipiscing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et vitae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wisi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quam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eros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, lacus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tempor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luctus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laoreet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id. Et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nulla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vivamus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lorem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platea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mattis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,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elit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dui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commodo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luctus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ultricies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convallis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, vitae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vel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lobortis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nulla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.</a:t>
            </a:r>
          </a:p>
          <a:p>
            <a:r>
              <a:rPr lang="en-US" dirty="0"/>
              <a:t/>
            </a:r>
            <a:br>
              <a:rPr lang="en-US" dirty="0"/>
            </a:br>
            <a:endParaRPr lang="en-US" sz="1200" dirty="0">
              <a:effectLst/>
              <a:latin typeface="Cambria"/>
              <a:ea typeface="ＭＳ 明朝"/>
              <a:cs typeface="Times New Roman"/>
            </a:endParaRPr>
          </a:p>
        </p:txBody>
      </p:sp>
      <p:sp>
        <p:nvSpPr>
          <p:cNvPr id="11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109766" y="81971"/>
            <a:ext cx="5027020" cy="521222"/>
          </a:xfrm>
        </p:spPr>
        <p:txBody>
          <a:bodyPr>
            <a:noAutofit/>
          </a:bodyPr>
          <a:lstStyle>
            <a:lvl1pPr marL="0" indent="0" fontAlgn="t">
              <a:buFontTx/>
              <a:buNone/>
              <a:defRPr sz="2800" baseline="0">
                <a:solidFill>
                  <a:schemeClr val="accent5">
                    <a:lumMod val="75000"/>
                  </a:schemeClr>
                </a:solidFill>
                <a:latin typeface="Arial" charset="0"/>
              </a:defRPr>
            </a:lvl1pPr>
          </a:lstStyle>
          <a:p>
            <a:r>
              <a:rPr lang="en-US" dirty="0"/>
              <a:t>Two line header goes here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0" y="6184652"/>
            <a:ext cx="12192000" cy="673348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113"/>
          <a:stretch/>
        </p:blipFill>
        <p:spPr>
          <a:xfrm>
            <a:off x="0" y="6184652"/>
            <a:ext cx="12192000" cy="673348"/>
          </a:xfrm>
          <a:prstGeom prst="rect">
            <a:avLst/>
          </a:prstGeom>
        </p:spPr>
      </p:pic>
      <p:sp>
        <p:nvSpPr>
          <p:cNvPr id="15" name="Date Placeholder 4"/>
          <p:cNvSpPr txBox="1">
            <a:spLocks/>
          </p:cNvSpPr>
          <p:nvPr userDrawn="1"/>
        </p:nvSpPr>
        <p:spPr>
          <a:xfrm>
            <a:off x="109766" y="6410471"/>
            <a:ext cx="2743200" cy="249812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 baseline="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IBM Analytics </a:t>
            </a:r>
            <a:r>
              <a:rPr lang="en-US" b="1" dirty="0">
                <a:solidFill>
                  <a:schemeClr val="bg1"/>
                </a:solidFill>
              </a:rPr>
              <a:t>| Global Elite</a:t>
            </a:r>
          </a:p>
        </p:txBody>
      </p:sp>
      <p:sp>
        <p:nvSpPr>
          <p:cNvPr id="16" name="Slide Number Placeholder 3"/>
          <p:cNvSpPr txBox="1">
            <a:spLocks/>
          </p:cNvSpPr>
          <p:nvPr userDrawn="1"/>
        </p:nvSpPr>
        <p:spPr>
          <a:xfrm>
            <a:off x="5958067" y="6410471"/>
            <a:ext cx="580665" cy="249812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 baseline="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4A8A213-8E92-D94A-82D7-8578C89CAF17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6496" y="6414308"/>
            <a:ext cx="589787" cy="226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6475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-10870" y="0"/>
            <a:ext cx="12202870" cy="6187440"/>
          </a:xfrm>
          <a:solidFill>
            <a:srgbClr val="F1EDED"/>
          </a:solidFill>
        </p:spPr>
        <p:txBody>
          <a:bodyPr anchor="ctr">
            <a:normAutofit/>
          </a:bodyPr>
          <a:lstStyle>
            <a:lvl1pPr marL="0" indent="0" algn="ctr" fontAlgn="ctr">
              <a:buNone/>
              <a:defRPr sz="2000">
                <a:solidFill>
                  <a:srgbClr val="A6A6A6"/>
                </a:solidFill>
              </a:defRPr>
            </a:lvl1pPr>
          </a:lstStyle>
          <a:p>
            <a:r>
              <a:rPr lang="en-US" dirty="0"/>
              <a:t>Your image goes here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0" y="6184652"/>
            <a:ext cx="12192000" cy="673348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113"/>
          <a:stretch/>
        </p:blipFill>
        <p:spPr>
          <a:xfrm>
            <a:off x="0" y="6184652"/>
            <a:ext cx="12192000" cy="673348"/>
          </a:xfrm>
          <a:prstGeom prst="rect">
            <a:avLst/>
          </a:prstGeom>
        </p:spPr>
      </p:pic>
      <p:sp>
        <p:nvSpPr>
          <p:cNvPr id="13" name="Date Placeholder 4"/>
          <p:cNvSpPr txBox="1">
            <a:spLocks/>
          </p:cNvSpPr>
          <p:nvPr userDrawn="1"/>
        </p:nvSpPr>
        <p:spPr>
          <a:xfrm>
            <a:off x="109766" y="6410471"/>
            <a:ext cx="2743200" cy="249812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 baseline="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IBM Analytics </a:t>
            </a:r>
            <a:r>
              <a:rPr lang="en-US" b="1" dirty="0">
                <a:solidFill>
                  <a:schemeClr val="bg1"/>
                </a:solidFill>
              </a:rPr>
              <a:t>| Global Elite</a:t>
            </a:r>
          </a:p>
        </p:txBody>
      </p:sp>
      <p:sp>
        <p:nvSpPr>
          <p:cNvPr id="14" name="Slide Number Placeholder 3"/>
          <p:cNvSpPr txBox="1">
            <a:spLocks/>
          </p:cNvSpPr>
          <p:nvPr userDrawn="1"/>
        </p:nvSpPr>
        <p:spPr>
          <a:xfrm>
            <a:off x="5958067" y="6410471"/>
            <a:ext cx="580665" cy="249812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 baseline="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4A8A213-8E92-D94A-82D7-8578C89CAF17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6496" y="6414308"/>
            <a:ext cx="589787" cy="22670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with 2 Images and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12192000" cy="6187440"/>
          </a:xfrm>
          <a:prstGeom prst="rect">
            <a:avLst/>
          </a:prstGeom>
          <a:solidFill>
            <a:srgbClr val="E6E1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10" name="Text Placeholder 15"/>
          <p:cNvSpPr>
            <a:spLocks noGrp="1"/>
          </p:cNvSpPr>
          <p:nvPr>
            <p:ph type="body" sz="quarter" idx="12" hasCustomPrompt="1"/>
          </p:nvPr>
        </p:nvSpPr>
        <p:spPr>
          <a:xfrm>
            <a:off x="122218" y="4150112"/>
            <a:ext cx="3134169" cy="1211475"/>
          </a:xfrm>
        </p:spPr>
        <p:txBody>
          <a:bodyPr lIns="0" tIns="0">
            <a:noAutofit/>
          </a:bodyPr>
          <a:lstStyle>
            <a:lvl1pPr marL="0" indent="0" fontAlgn="t">
              <a:lnSpc>
                <a:spcPts val="2700"/>
              </a:lnSpc>
              <a:buFontTx/>
              <a:buNone/>
              <a:defRPr sz="1800" baseline="0">
                <a:solidFill>
                  <a:schemeClr val="bg2">
                    <a:lumMod val="25000"/>
                  </a:schemeClr>
                </a:solidFill>
                <a:latin typeface="Arial" charset="0"/>
              </a:defRPr>
            </a:lvl1pPr>
          </a:lstStyle>
          <a:p>
            <a:r>
              <a:rPr lang="en-US" dirty="0"/>
              <a:t>Caption for image goes here</a:t>
            </a:r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109766" y="714953"/>
            <a:ext cx="5628640" cy="3369364"/>
          </a:xfrm>
          <a:solidFill>
            <a:srgbClr val="F1EDED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Your image goes here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6" hasCustomPrompt="1"/>
          </p:nvPr>
        </p:nvSpPr>
        <p:spPr>
          <a:xfrm>
            <a:off x="6096000" y="714953"/>
            <a:ext cx="5628640" cy="3369364"/>
          </a:xfrm>
          <a:solidFill>
            <a:srgbClr val="F1EDED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Your image goes here</a:t>
            </a:r>
          </a:p>
        </p:txBody>
      </p:sp>
      <p:sp>
        <p:nvSpPr>
          <p:cNvPr id="14" name="Text Placehold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6096000" y="4150111"/>
            <a:ext cx="3134169" cy="1211475"/>
          </a:xfrm>
        </p:spPr>
        <p:txBody>
          <a:bodyPr lIns="0" tIns="0">
            <a:noAutofit/>
          </a:bodyPr>
          <a:lstStyle>
            <a:lvl1pPr marL="0" indent="0" fontAlgn="t">
              <a:lnSpc>
                <a:spcPts val="2700"/>
              </a:lnSpc>
              <a:buFontTx/>
              <a:buNone/>
              <a:defRPr sz="1800" baseline="0">
                <a:solidFill>
                  <a:schemeClr val="bg2">
                    <a:lumMod val="25000"/>
                  </a:schemeClr>
                </a:solidFill>
                <a:latin typeface="Arial" charset="0"/>
              </a:defRPr>
            </a:lvl1pPr>
          </a:lstStyle>
          <a:p>
            <a:r>
              <a:rPr lang="en-US" dirty="0"/>
              <a:t>Caption for image goes here</a:t>
            </a:r>
          </a:p>
        </p:txBody>
      </p:sp>
      <p:sp>
        <p:nvSpPr>
          <p:cNvPr id="15" name="Text Placeholder 15"/>
          <p:cNvSpPr>
            <a:spLocks noGrp="1"/>
          </p:cNvSpPr>
          <p:nvPr>
            <p:ph type="body" sz="quarter" idx="11" hasCustomPrompt="1"/>
          </p:nvPr>
        </p:nvSpPr>
        <p:spPr>
          <a:xfrm>
            <a:off x="109766" y="81971"/>
            <a:ext cx="5027020" cy="521222"/>
          </a:xfrm>
        </p:spPr>
        <p:txBody>
          <a:bodyPr>
            <a:noAutofit/>
          </a:bodyPr>
          <a:lstStyle>
            <a:lvl1pPr marL="0" indent="0" fontAlgn="t">
              <a:buFontTx/>
              <a:buNone/>
              <a:defRPr sz="2800" baseline="0">
                <a:solidFill>
                  <a:schemeClr val="accent5">
                    <a:lumMod val="75000"/>
                  </a:schemeClr>
                </a:solidFill>
                <a:latin typeface="Arial" charset="0"/>
              </a:defRPr>
            </a:lvl1pPr>
          </a:lstStyle>
          <a:p>
            <a:r>
              <a:rPr lang="en-US" dirty="0"/>
              <a:t>Header goes here</a:t>
            </a:r>
          </a:p>
        </p:txBody>
      </p:sp>
      <p:sp>
        <p:nvSpPr>
          <p:cNvPr id="19" name="Rectangle 18"/>
          <p:cNvSpPr/>
          <p:nvPr userDrawn="1"/>
        </p:nvSpPr>
        <p:spPr>
          <a:xfrm>
            <a:off x="0" y="6184652"/>
            <a:ext cx="12192000" cy="673348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20" name="Picture 19"/>
          <p:cNvPicPr>
            <a:picLocks noChangeAspect="1"/>
          </p:cNvPicPr>
          <p:nvPr userDrawn="1"/>
        </p:nvPicPr>
        <p:blipFill rotWithShape="1"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113"/>
          <a:stretch/>
        </p:blipFill>
        <p:spPr>
          <a:xfrm>
            <a:off x="0" y="6184652"/>
            <a:ext cx="12192000" cy="673348"/>
          </a:xfrm>
          <a:prstGeom prst="rect">
            <a:avLst/>
          </a:prstGeom>
        </p:spPr>
      </p:pic>
      <p:sp>
        <p:nvSpPr>
          <p:cNvPr id="21" name="Date Placeholder 4"/>
          <p:cNvSpPr txBox="1">
            <a:spLocks/>
          </p:cNvSpPr>
          <p:nvPr userDrawn="1"/>
        </p:nvSpPr>
        <p:spPr>
          <a:xfrm>
            <a:off x="109766" y="6410471"/>
            <a:ext cx="2743200" cy="249812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 baseline="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IBM Analytics </a:t>
            </a:r>
            <a:r>
              <a:rPr lang="en-US" b="1" dirty="0">
                <a:solidFill>
                  <a:schemeClr val="bg1"/>
                </a:solidFill>
              </a:rPr>
              <a:t>| Global Elite</a:t>
            </a:r>
          </a:p>
        </p:txBody>
      </p:sp>
      <p:sp>
        <p:nvSpPr>
          <p:cNvPr id="22" name="Slide Number Placeholder 3"/>
          <p:cNvSpPr txBox="1">
            <a:spLocks/>
          </p:cNvSpPr>
          <p:nvPr userDrawn="1"/>
        </p:nvSpPr>
        <p:spPr>
          <a:xfrm>
            <a:off x="5958067" y="6410471"/>
            <a:ext cx="580665" cy="249812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 baseline="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4A8A213-8E92-D94A-82D7-8578C89CAF17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6496" y="6414308"/>
            <a:ext cx="589787" cy="226707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44685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5446853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Click to add text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A8A213-8E92-D94A-82D7-8578C89CAF1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EA2308-0ADA-6C4B-B6D4-AEA149EC9E19}" type="datetime1">
              <a:rPr lang="en-US" smtClean="0"/>
              <a:t>11/10/17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07525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8" r:id="rId3"/>
    <p:sldLayoutId id="2147483663" r:id="rId4"/>
    <p:sldLayoutId id="2147483666" r:id="rId5"/>
    <p:sldLayoutId id="2147483677" r:id="rId6"/>
    <p:sldLayoutId id="2147483676" r:id="rId7"/>
    <p:sldLayoutId id="2147483667" r:id="rId8"/>
    <p:sldLayoutId id="2147483668" r:id="rId9"/>
    <p:sldLayoutId id="2147483673" r:id="rId10"/>
    <p:sldLayoutId id="2147483671" r:id="rId11"/>
    <p:sldLayoutId id="2147483672" r:id="rId12"/>
    <p:sldLayoutId id="2147483675" r:id="rId13"/>
    <p:sldLayoutId id="2147483679" r:id="rId14"/>
    <p:sldLayoutId id="2147483680" r:id="rId15"/>
    <p:sldLayoutId id="2147483681" r:id="rId16"/>
    <p:sldLayoutId id="2147483682" r:id="rId17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000" kern="1200" baseline="0">
          <a:solidFill>
            <a:srgbClr val="5498E4"/>
          </a:solidFill>
          <a:latin typeface="Arial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500" kern="1200" baseline="0">
          <a:solidFill>
            <a:srgbClr val="32323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4" Type="http://schemas.openxmlformats.org/officeDocument/2006/relationships/image" Target="../media/image18.w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0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7" Type="http://schemas.openxmlformats.org/officeDocument/2006/relationships/image" Target="../media/image21.png"/><Relationship Id="rId1" Type="http://schemas.openxmlformats.org/officeDocument/2006/relationships/slideLayout" Target="../slideLayouts/slideLayout16.xml"/><Relationship Id="rId2" Type="http://schemas.openxmlformats.org/officeDocument/2006/relationships/diagramData" Target="../diagrams/data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6.jp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jpeg"/></Relationships>
</file>

<file path=ppt/slides/_rels/slide1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5.png"/><Relationship Id="rId12" Type="http://schemas.openxmlformats.org/officeDocument/2006/relationships/image" Target="../media/image36.png"/><Relationship Id="rId13" Type="http://schemas.openxmlformats.org/officeDocument/2006/relationships/image" Target="../media/image37.png"/><Relationship Id="rId14" Type="http://schemas.openxmlformats.org/officeDocument/2006/relationships/image" Target="../media/image38.png"/><Relationship Id="rId15" Type="http://schemas.openxmlformats.org/officeDocument/2006/relationships/image" Target="../media/image39.png"/><Relationship Id="rId16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7.tiff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7" Type="http://schemas.openxmlformats.org/officeDocument/2006/relationships/image" Target="../media/image31.png"/><Relationship Id="rId8" Type="http://schemas.openxmlformats.org/officeDocument/2006/relationships/image" Target="../media/image32.png"/><Relationship Id="rId9" Type="http://schemas.openxmlformats.org/officeDocument/2006/relationships/image" Target="../media/image33.png"/><Relationship Id="rId10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4" Type="http://schemas.openxmlformats.org/officeDocument/2006/relationships/image" Target="../media/image7.emf"/><Relationship Id="rId5" Type="http://schemas.openxmlformats.org/officeDocument/2006/relationships/image" Target="../media/image8.emf"/><Relationship Id="rId6" Type="http://schemas.openxmlformats.org/officeDocument/2006/relationships/image" Target="../media/image9.emf"/><Relationship Id="rId7" Type="http://schemas.openxmlformats.org/officeDocument/2006/relationships/image" Target="../media/image10.jpeg"/><Relationship Id="rId8" Type="http://schemas.openxmlformats.org/officeDocument/2006/relationships/image" Target="../media/image11.png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4" Type="http://schemas.openxmlformats.org/officeDocument/2006/relationships/notesSlide" Target="../notesSlides/notesSlide12.xml"/><Relationship Id="rId5" Type="http://schemas.openxmlformats.org/officeDocument/2006/relationships/oleObject" Target="../embeddings/oleObject2.bin"/><Relationship Id="rId6" Type="http://schemas.openxmlformats.org/officeDocument/2006/relationships/image" Target="../media/image42.emf"/><Relationship Id="rId7" Type="http://schemas.openxmlformats.org/officeDocument/2006/relationships/image" Target="../media/image43.png"/><Relationship Id="rId8" Type="http://schemas.openxmlformats.org/officeDocument/2006/relationships/image" Target="../media/image44.png"/><Relationship Id="rId1" Type="http://schemas.openxmlformats.org/officeDocument/2006/relationships/vmlDrawing" Target="../drawings/vmlDrawing2.vml"/><Relationship Id="rId2" Type="http://schemas.openxmlformats.org/officeDocument/2006/relationships/tags" Target="../tags/tag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4" Type="http://schemas.openxmlformats.org/officeDocument/2006/relationships/oleObject" Target="../embeddings/oleObject3.bin"/><Relationship Id="rId5" Type="http://schemas.openxmlformats.org/officeDocument/2006/relationships/image" Target="../media/image42.emf"/><Relationship Id="rId6" Type="http://schemas.openxmlformats.org/officeDocument/2006/relationships/image" Target="../media/image45.jpeg"/><Relationship Id="rId7" Type="http://schemas.openxmlformats.org/officeDocument/2006/relationships/image" Target="../media/image46.png"/><Relationship Id="rId1" Type="http://schemas.openxmlformats.org/officeDocument/2006/relationships/vmlDrawing" Target="../drawings/vmlDrawing3.vml"/><Relationship Id="rId2" Type="http://schemas.openxmlformats.org/officeDocument/2006/relationships/tags" Target="../tags/tag2.xml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tags" Target="../tags/tag11.xml"/><Relationship Id="rId20" Type="http://schemas.openxmlformats.org/officeDocument/2006/relationships/image" Target="../media/image53.png"/><Relationship Id="rId21" Type="http://schemas.openxmlformats.org/officeDocument/2006/relationships/image" Target="../media/image54.png"/><Relationship Id="rId10" Type="http://schemas.openxmlformats.org/officeDocument/2006/relationships/tags" Target="../tags/tag12.xml"/><Relationship Id="rId11" Type="http://schemas.openxmlformats.org/officeDocument/2006/relationships/tags" Target="../tags/tag13.xml"/><Relationship Id="rId12" Type="http://schemas.openxmlformats.org/officeDocument/2006/relationships/tags" Target="../tags/tag14.xml"/><Relationship Id="rId13" Type="http://schemas.openxmlformats.org/officeDocument/2006/relationships/slideLayout" Target="../slideLayouts/slideLayout17.xml"/><Relationship Id="rId14" Type="http://schemas.openxmlformats.org/officeDocument/2006/relationships/image" Target="../media/image47.png"/><Relationship Id="rId15" Type="http://schemas.openxmlformats.org/officeDocument/2006/relationships/image" Target="../media/image48.png"/><Relationship Id="rId16" Type="http://schemas.openxmlformats.org/officeDocument/2006/relationships/image" Target="../media/image49.png"/><Relationship Id="rId17" Type="http://schemas.openxmlformats.org/officeDocument/2006/relationships/image" Target="../media/image50.png"/><Relationship Id="rId18" Type="http://schemas.openxmlformats.org/officeDocument/2006/relationships/image" Target="../media/image51.png"/><Relationship Id="rId19" Type="http://schemas.openxmlformats.org/officeDocument/2006/relationships/image" Target="../media/image52.png"/><Relationship Id="rId1" Type="http://schemas.openxmlformats.org/officeDocument/2006/relationships/tags" Target="../tags/tag3.xml"/><Relationship Id="rId2" Type="http://schemas.openxmlformats.org/officeDocument/2006/relationships/tags" Target="../tags/tag4.xml"/><Relationship Id="rId3" Type="http://schemas.openxmlformats.org/officeDocument/2006/relationships/tags" Target="../tags/tag5.xml"/><Relationship Id="rId4" Type="http://schemas.openxmlformats.org/officeDocument/2006/relationships/tags" Target="../tags/tag6.xml"/><Relationship Id="rId5" Type="http://schemas.openxmlformats.org/officeDocument/2006/relationships/tags" Target="../tags/tag7.xml"/><Relationship Id="rId6" Type="http://schemas.openxmlformats.org/officeDocument/2006/relationships/tags" Target="../tags/tag8.xml"/><Relationship Id="rId7" Type="http://schemas.openxmlformats.org/officeDocument/2006/relationships/tags" Target="../tags/tag9.xml"/><Relationship Id="rId8" Type="http://schemas.openxmlformats.org/officeDocument/2006/relationships/tags" Target="../tags/tag1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tags" Target="../tags/tag16.xml"/><Relationship Id="rId4" Type="http://schemas.openxmlformats.org/officeDocument/2006/relationships/tags" Target="../tags/tag17.xml"/><Relationship Id="rId5" Type="http://schemas.openxmlformats.org/officeDocument/2006/relationships/tags" Target="../tags/tag18.xml"/><Relationship Id="rId6" Type="http://schemas.openxmlformats.org/officeDocument/2006/relationships/tags" Target="../tags/tag19.xml"/><Relationship Id="rId7" Type="http://schemas.openxmlformats.org/officeDocument/2006/relationships/slideLayout" Target="../slideLayouts/slideLayout17.xml"/><Relationship Id="rId8" Type="http://schemas.openxmlformats.org/officeDocument/2006/relationships/oleObject" Target="../embeddings/oleObject4.bin"/><Relationship Id="rId9" Type="http://schemas.openxmlformats.org/officeDocument/2006/relationships/image" Target="../media/image42.emf"/><Relationship Id="rId1" Type="http://schemas.openxmlformats.org/officeDocument/2006/relationships/vmlDrawing" Target="../drawings/vmlDrawing4.vml"/><Relationship Id="rId2" Type="http://schemas.openxmlformats.org/officeDocument/2006/relationships/tags" Target="../tags/tag1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5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4" Type="http://schemas.openxmlformats.org/officeDocument/2006/relationships/oleObject" Target="../embeddings/oleObject5.bin"/><Relationship Id="rId5" Type="http://schemas.openxmlformats.org/officeDocument/2006/relationships/image" Target="../media/image42.emf"/><Relationship Id="rId6" Type="http://schemas.openxmlformats.org/officeDocument/2006/relationships/hyperlink" Target="https://www.gartner.com/doc/reprints?id=1-3TKD8OH&amp;ct=170215&amp;st=sb" TargetMode="External"/><Relationship Id="rId7" Type="http://schemas.openxmlformats.org/officeDocument/2006/relationships/image" Target="../media/image56.png"/><Relationship Id="rId8" Type="http://schemas.openxmlformats.org/officeDocument/2006/relationships/image" Target="../media/image57.jpeg"/><Relationship Id="rId9" Type="http://schemas.openxmlformats.org/officeDocument/2006/relationships/image" Target="../media/image58.png"/><Relationship Id="rId1" Type="http://schemas.openxmlformats.org/officeDocument/2006/relationships/vmlDrawing" Target="../drawings/vmlDrawing5.vml"/><Relationship Id="rId2" Type="http://schemas.openxmlformats.org/officeDocument/2006/relationships/tags" Target="../tags/tag20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9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>
          <a:xfrm>
            <a:off x="109766" y="6416841"/>
            <a:ext cx="2743200" cy="249812"/>
          </a:xfrm>
        </p:spPr>
        <p:txBody>
          <a:bodyPr/>
          <a:lstStyle/>
          <a:p>
            <a:fld id="{0C8060A4-0213-C143-84BB-E61CC1E03E6A}" type="datetime1">
              <a:rPr lang="en-US" smtClean="0"/>
              <a:t>11/10/17</a:t>
            </a:fld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109766" y="2257651"/>
            <a:ext cx="5152880" cy="864461"/>
          </a:xfrm>
        </p:spPr>
        <p:txBody>
          <a:bodyPr/>
          <a:lstStyle/>
          <a:p>
            <a:r>
              <a:rPr lang="en-US" dirty="0" smtClean="0"/>
              <a:t>Data Science and Machine Learning Overview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109766" y="3122112"/>
            <a:ext cx="5555054" cy="1564188"/>
          </a:xfrm>
        </p:spPr>
        <p:txBody>
          <a:bodyPr/>
          <a:lstStyle/>
          <a:p>
            <a:endParaRPr lang="en-US" dirty="0" smtClean="0"/>
          </a:p>
          <a:p>
            <a:r>
              <a:rPr lang="en-US" dirty="0" smtClean="0"/>
              <a:t>Carlo </a:t>
            </a:r>
            <a:r>
              <a:rPr lang="en-US" dirty="0" err="1" smtClean="0"/>
              <a:t>Appugliese</a:t>
            </a:r>
            <a:endParaRPr lang="en-US" dirty="0" smtClean="0"/>
          </a:p>
          <a:p>
            <a:r>
              <a:rPr lang="en-US" dirty="0" smtClean="0"/>
              <a:t>CDO Office</a:t>
            </a:r>
            <a:r>
              <a:rPr lang="en-US" dirty="0"/>
              <a:t>, Machine Learning Program Director</a:t>
            </a:r>
            <a:endParaRPr lang="en-US" dirty="0" smtClean="0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5974479" y="6416841"/>
            <a:ext cx="580665" cy="249812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 baseline="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4A8A213-8E92-D94A-82D7-8578C89CAF17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7888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140762" y="250322"/>
            <a:ext cx="7082998" cy="739906"/>
          </a:xfrm>
        </p:spPr>
        <p:txBody>
          <a:bodyPr/>
          <a:lstStyle/>
          <a:p>
            <a:r>
              <a:rPr lang="en-CA" sz="3600" dirty="0">
                <a:solidFill>
                  <a:srgbClr val="0C8B7C"/>
                </a:solidFill>
              </a:rPr>
              <a:t>Machine Learning 101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65422" y="3189527"/>
            <a:ext cx="12069607" cy="30448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500" kern="1200" baseline="0">
                <a:solidFill>
                  <a:srgbClr val="32323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000" dirty="0" smtClean="0"/>
              <a:t>Data is used to “train” a model</a:t>
            </a:r>
          </a:p>
          <a:p>
            <a:pPr>
              <a:lnSpc>
                <a:spcPct val="100000"/>
              </a:lnSpc>
            </a:pPr>
            <a:r>
              <a:rPr lang="en-US" sz="2000" dirty="0" smtClean="0"/>
              <a:t>The data is historical data and could have known outcomes</a:t>
            </a:r>
          </a:p>
          <a:p>
            <a:pPr>
              <a:lnSpc>
                <a:spcPct val="100000"/>
              </a:lnSpc>
            </a:pPr>
            <a:r>
              <a:rPr lang="en-US" sz="2000" dirty="0" smtClean="0"/>
              <a:t>The model can be tested by a subset of the same data</a:t>
            </a:r>
          </a:p>
          <a:p>
            <a:pPr lvl="1">
              <a:lnSpc>
                <a:spcPct val="100000"/>
              </a:lnSpc>
            </a:pPr>
            <a:r>
              <a:rPr lang="en-US" sz="2000" dirty="0" smtClean="0"/>
              <a:t>Usually a percentage of the historical data is held back</a:t>
            </a:r>
          </a:p>
          <a:p>
            <a:pPr lvl="1">
              <a:lnSpc>
                <a:spcPct val="100000"/>
              </a:lnSpc>
            </a:pPr>
            <a:r>
              <a:rPr lang="en-US" sz="2000" dirty="0" smtClean="0"/>
              <a:t>A known set of parameters is ”scored” using the model</a:t>
            </a:r>
          </a:p>
          <a:p>
            <a:pPr lvl="1">
              <a:lnSpc>
                <a:spcPct val="100000"/>
              </a:lnSpc>
            </a:pPr>
            <a:r>
              <a:rPr lang="en-US" sz="2000" dirty="0" smtClean="0"/>
              <a:t>The result is checked against the actual result from the historical data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282542" y="1294809"/>
            <a:ext cx="5427167" cy="1385310"/>
            <a:chOff x="1537077" y="904889"/>
            <a:chExt cx="2729448" cy="757168"/>
          </a:xfrm>
        </p:grpSpPr>
        <p:sp>
          <p:nvSpPr>
            <p:cNvPr id="6" name="TextBox 5"/>
            <p:cNvSpPr txBox="1"/>
            <p:nvPr/>
          </p:nvSpPr>
          <p:spPr>
            <a:xfrm>
              <a:off x="2530638" y="950153"/>
              <a:ext cx="843166" cy="420658"/>
            </a:xfrm>
            <a:prstGeom prst="rect">
              <a:avLst/>
            </a:prstGeom>
            <a:solidFill>
              <a:srgbClr val="C00000"/>
            </a:solidFill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endParaRPr lang="en-US" sz="1467" dirty="0"/>
            </a:p>
            <a:p>
              <a:pPr algn="ctr"/>
              <a:r>
                <a:rPr lang="en-US" sz="1467" dirty="0"/>
                <a:t>computer</a:t>
              </a:r>
            </a:p>
            <a:p>
              <a:pPr algn="ctr"/>
              <a:endParaRPr lang="en-US" sz="1467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736887" y="904889"/>
              <a:ext cx="471340" cy="2385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67"/>
                <a:t>data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537077" y="1234822"/>
              <a:ext cx="749038" cy="2385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67"/>
                <a:t>program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718272" y="1117163"/>
              <a:ext cx="548253" cy="162579"/>
            </a:xfrm>
            <a:prstGeom prst="rect">
              <a:avLst/>
            </a:prstGeom>
            <a:solidFill>
              <a:srgbClr val="00B050"/>
            </a:solidFill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333"/>
                <a:t>output</a:t>
              </a:r>
            </a:p>
          </p:txBody>
        </p:sp>
        <p:cxnSp>
          <p:nvCxnSpPr>
            <p:cNvPr id="10" name="Straight Arrow Connector 9"/>
            <p:cNvCxnSpPr/>
            <p:nvPr/>
          </p:nvCxnSpPr>
          <p:spPr bwMode="auto">
            <a:xfrm>
              <a:off x="2161095" y="1035694"/>
              <a:ext cx="330395" cy="0"/>
            </a:xfrm>
            <a:prstGeom prst="straightConnector1">
              <a:avLst/>
            </a:prstGeom>
            <a:noFill/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1" name="Straight Arrow Connector 10"/>
            <p:cNvCxnSpPr/>
            <p:nvPr/>
          </p:nvCxnSpPr>
          <p:spPr bwMode="auto">
            <a:xfrm>
              <a:off x="2183993" y="1339449"/>
              <a:ext cx="330395" cy="0"/>
            </a:xfrm>
            <a:prstGeom prst="straightConnector1">
              <a:avLst/>
            </a:prstGeom>
            <a:noFill/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2" name="Straight Arrow Connector 11"/>
            <p:cNvCxnSpPr/>
            <p:nvPr/>
          </p:nvCxnSpPr>
          <p:spPr bwMode="auto">
            <a:xfrm>
              <a:off x="3364508" y="1198453"/>
              <a:ext cx="330395" cy="0"/>
            </a:xfrm>
            <a:prstGeom prst="straightConnector1">
              <a:avLst/>
            </a:prstGeom>
            <a:noFill/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3" name="TextBox 12"/>
            <p:cNvSpPr txBox="1"/>
            <p:nvPr/>
          </p:nvSpPr>
          <p:spPr>
            <a:xfrm>
              <a:off x="2353200" y="1423482"/>
              <a:ext cx="1870051" cy="2385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67" b="1" dirty="0"/>
                <a:t>Traditional Programming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6771468" y="1294809"/>
            <a:ext cx="4962022" cy="1436229"/>
            <a:chOff x="5292358" y="934736"/>
            <a:chExt cx="2619090" cy="632985"/>
          </a:xfrm>
        </p:grpSpPr>
        <p:sp>
          <p:nvSpPr>
            <p:cNvPr id="15" name="TextBox 14"/>
            <p:cNvSpPr txBox="1"/>
            <p:nvPr/>
          </p:nvSpPr>
          <p:spPr>
            <a:xfrm>
              <a:off x="6117465" y="1010956"/>
              <a:ext cx="843166" cy="339198"/>
            </a:xfrm>
            <a:prstGeom prst="rect">
              <a:avLst/>
            </a:prstGeom>
            <a:solidFill>
              <a:srgbClr val="C00000"/>
            </a:solidFill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endParaRPr lang="en-US" sz="1467" dirty="0"/>
            </a:p>
            <a:p>
              <a:pPr algn="ctr"/>
              <a:r>
                <a:rPr lang="en-US" sz="1467" dirty="0"/>
                <a:t>computer</a:t>
              </a:r>
            </a:p>
            <a:p>
              <a:pPr algn="ctr"/>
              <a:endParaRPr lang="en-US" sz="1467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292358" y="934736"/>
              <a:ext cx="471340" cy="2385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67"/>
                <a:t>data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292358" y="1230867"/>
              <a:ext cx="749038" cy="2385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67" dirty="0"/>
                <a:t>output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7250373" y="1106969"/>
              <a:ext cx="661075" cy="131096"/>
            </a:xfrm>
            <a:prstGeom prst="rect">
              <a:avLst/>
            </a:prstGeom>
            <a:solidFill>
              <a:srgbClr val="92D050"/>
            </a:solidFill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333" dirty="0"/>
                <a:t>model</a:t>
              </a:r>
            </a:p>
          </p:txBody>
        </p:sp>
        <p:cxnSp>
          <p:nvCxnSpPr>
            <p:cNvPr id="19" name="Straight Arrow Connector 18"/>
            <p:cNvCxnSpPr/>
            <p:nvPr/>
          </p:nvCxnSpPr>
          <p:spPr bwMode="auto">
            <a:xfrm>
              <a:off x="5716566" y="1065541"/>
              <a:ext cx="330395" cy="0"/>
            </a:xfrm>
            <a:prstGeom prst="straightConnector1">
              <a:avLst/>
            </a:prstGeom>
            <a:noFill/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0" name="Straight Arrow Connector 19"/>
            <p:cNvCxnSpPr/>
            <p:nvPr/>
          </p:nvCxnSpPr>
          <p:spPr bwMode="auto">
            <a:xfrm>
              <a:off x="5753602" y="1296965"/>
              <a:ext cx="330395" cy="0"/>
            </a:xfrm>
            <a:prstGeom prst="straightConnector1">
              <a:avLst/>
            </a:prstGeom>
            <a:noFill/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1" name="Straight Arrow Connector 20"/>
            <p:cNvCxnSpPr/>
            <p:nvPr/>
          </p:nvCxnSpPr>
          <p:spPr bwMode="auto">
            <a:xfrm>
              <a:off x="6919978" y="1185091"/>
              <a:ext cx="330395" cy="0"/>
            </a:xfrm>
            <a:prstGeom prst="straightConnector1">
              <a:avLst/>
            </a:prstGeom>
            <a:noFill/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22" name="TextBox 21"/>
            <p:cNvSpPr txBox="1"/>
            <p:nvPr/>
          </p:nvSpPr>
          <p:spPr>
            <a:xfrm>
              <a:off x="6151203" y="1427526"/>
              <a:ext cx="1013975" cy="1401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67" b="1" dirty="0"/>
                <a:t>Machine Learning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70965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677" y="1291232"/>
            <a:ext cx="9256293" cy="4660693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7563813" y="1452803"/>
            <a:ext cx="2935508" cy="1323438"/>
            <a:chOff x="1121641" y="3102044"/>
            <a:chExt cx="2201631" cy="992579"/>
          </a:xfrm>
        </p:grpSpPr>
        <p:sp>
          <p:nvSpPr>
            <p:cNvPr id="5" name="Text Box 14"/>
            <p:cNvSpPr txBox="1">
              <a:spLocks noChangeArrowheads="1"/>
            </p:cNvSpPr>
            <p:nvPr/>
          </p:nvSpPr>
          <p:spPr bwMode="auto">
            <a:xfrm>
              <a:off x="1193243" y="3296648"/>
              <a:ext cx="2130029" cy="71558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prstShdw prst="shdw17" dist="17961" dir="2700000">
                <a:schemeClr val="accent1">
                  <a:gamma/>
                  <a:shade val="60000"/>
                  <a:invGamma/>
                </a:schemeClr>
              </a:prstShdw>
            </a:effectLst>
          </p:spPr>
          <p:txBody>
            <a:bodyPr wrap="square">
              <a:spAutoFit/>
            </a:bodyPr>
            <a:lstStyle/>
            <a:p>
              <a:pPr lvl="1" algn="r"/>
              <a:r>
                <a:rPr lang="en-US" sz="2000" dirty="0"/>
                <a:t>Identify Patterns</a:t>
              </a:r>
              <a:r>
                <a:rPr lang="en-US" dirty="0"/>
                <a:t> </a:t>
              </a:r>
            </a:p>
            <a:p>
              <a:pPr lvl="1" algn="r"/>
              <a:r>
                <a:rPr lang="en-US" i="1" dirty="0"/>
                <a:t>not </a:t>
              </a:r>
              <a:r>
                <a:rPr lang="en-US" i="1" dirty="0" smtClean="0"/>
                <a:t>recognizable by </a:t>
              </a:r>
              <a:r>
                <a:rPr lang="en-US" i="1" dirty="0"/>
                <a:t>humans </a:t>
              </a:r>
              <a:endParaRPr lang="en-US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121641" y="3102044"/>
              <a:ext cx="566501" cy="9925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0" dirty="0">
                  <a:latin typeface="Helvetica Neue Light" charset="0"/>
                  <a:ea typeface="Helvetica Neue Light" charset="0"/>
                  <a:cs typeface="Helvetica Neue Light" charset="0"/>
                </a:rPr>
                <a:t>1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7691735" y="2925853"/>
            <a:ext cx="3058210" cy="1323438"/>
            <a:chOff x="6243645" y="3136239"/>
            <a:chExt cx="2293657" cy="992579"/>
          </a:xfrm>
        </p:grpSpPr>
        <p:sp>
          <p:nvSpPr>
            <p:cNvPr id="8" name="Text Box 17"/>
            <p:cNvSpPr txBox="1">
              <a:spLocks noChangeArrowheads="1"/>
            </p:cNvSpPr>
            <p:nvPr/>
          </p:nvSpPr>
          <p:spPr bwMode="auto">
            <a:xfrm>
              <a:off x="6850970" y="3404117"/>
              <a:ext cx="1686332" cy="5078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prstShdw prst="shdw17" dist="17961" dir="2700000">
                <a:schemeClr val="accent1">
                  <a:gamma/>
                  <a:shade val="60000"/>
                  <a:invGamma/>
                </a:schemeClr>
              </a:prstShdw>
            </a:effectLst>
          </p:spPr>
          <p:txBody>
            <a:bodyPr wrap="square">
              <a:spAutoFit/>
            </a:bodyPr>
            <a:lstStyle/>
            <a:p>
              <a:pPr marL="0" lvl="1"/>
              <a:r>
                <a:rPr lang="en-US" sz="2000" dirty="0"/>
                <a:t>Build Models</a:t>
              </a:r>
              <a:r>
                <a:rPr lang="en-US" dirty="0"/>
                <a:t> </a:t>
              </a:r>
            </a:p>
            <a:p>
              <a:pPr marL="0" lvl="1"/>
              <a:r>
                <a:rPr lang="en-US" i="1" dirty="0" smtClean="0"/>
                <a:t>from </a:t>
              </a:r>
              <a:r>
                <a:rPr lang="en-US" i="1" dirty="0"/>
                <a:t>those patterns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243645" y="3136239"/>
              <a:ext cx="566501" cy="9925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0" dirty="0">
                  <a:latin typeface="Helvetica Neue Light" charset="0"/>
                  <a:ea typeface="Helvetica Neue Light" charset="0"/>
                  <a:cs typeface="Helvetica Neue Light" charset="0"/>
                </a:rPr>
                <a:t>2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7749946" y="4758223"/>
            <a:ext cx="3598048" cy="1323438"/>
            <a:chOff x="3126952" y="4310325"/>
            <a:chExt cx="2698536" cy="992579"/>
          </a:xfrm>
        </p:grpSpPr>
        <p:sp>
          <p:nvSpPr>
            <p:cNvPr id="12" name="Text Box 17"/>
            <p:cNvSpPr txBox="1">
              <a:spLocks noChangeArrowheads="1"/>
            </p:cNvSpPr>
            <p:nvPr/>
          </p:nvSpPr>
          <p:spPr bwMode="auto">
            <a:xfrm>
              <a:off x="3690618" y="4571934"/>
              <a:ext cx="2134870" cy="4694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prstShdw prst="shdw17" dist="17961" dir="2700000">
                <a:schemeClr val="accent1">
                  <a:gamma/>
                  <a:shade val="60000"/>
                  <a:invGamma/>
                </a:schemeClr>
              </a:prstShdw>
            </a:effectLst>
          </p:spPr>
          <p:txBody>
            <a:bodyPr wrap="square">
              <a:spAutoFit/>
            </a:bodyPr>
            <a:lstStyle/>
            <a:p>
              <a:pPr marL="0" lvl="1"/>
              <a:r>
                <a:rPr lang="en-US" sz="1867" dirty="0"/>
                <a:t>Make Predictions</a:t>
              </a:r>
              <a:endParaRPr lang="en-US" sz="1600" dirty="0"/>
            </a:p>
            <a:p>
              <a:pPr marL="0" lvl="1"/>
              <a:r>
                <a:rPr lang="en-US" sz="1600" i="1" dirty="0"/>
                <a:t>With the deployed models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126952" y="4310325"/>
              <a:ext cx="566501" cy="9925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0" dirty="0">
                  <a:latin typeface="Helvetica Neue Light" charset="0"/>
                  <a:ea typeface="Helvetica Neue Light" charset="0"/>
                  <a:cs typeface="Helvetica Neue Light" charset="0"/>
                </a:rPr>
                <a:t>3</a:t>
              </a:r>
            </a:p>
          </p:txBody>
        </p:sp>
      </p:grpSp>
      <p:sp>
        <p:nvSpPr>
          <p:cNvPr id="15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140762" y="250322"/>
            <a:ext cx="7082998" cy="739906"/>
          </a:xfrm>
        </p:spPr>
        <p:txBody>
          <a:bodyPr/>
          <a:lstStyle/>
          <a:p>
            <a:r>
              <a:rPr lang="en-CA" sz="3600" dirty="0">
                <a:solidFill>
                  <a:srgbClr val="0C8B7C"/>
                </a:solidFill>
              </a:rPr>
              <a:t>Machine Learning 101</a:t>
            </a:r>
          </a:p>
        </p:txBody>
      </p:sp>
    </p:spTree>
    <p:extLst>
      <p:ext uri="{BB962C8B-B14F-4D97-AF65-F5344CB8AC3E}">
        <p14:creationId xmlns:p14="http://schemas.microsoft.com/office/powerpoint/2010/main" val="287597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129449" y="187510"/>
            <a:ext cx="9559205" cy="523415"/>
          </a:xfrm>
        </p:spPr>
        <p:txBody>
          <a:bodyPr/>
          <a:lstStyle/>
          <a:p>
            <a:r>
              <a:rPr lang="en-CA" sz="3600" dirty="0">
                <a:solidFill>
                  <a:srgbClr val="0C8B7C"/>
                </a:solidFill>
              </a:rPr>
              <a:t>Machine Learning: Loan Approval </a:t>
            </a:r>
          </a:p>
        </p:txBody>
      </p:sp>
      <p:sp>
        <p:nvSpPr>
          <p:cNvPr id="4" name="Rectangle 3"/>
          <p:cNvSpPr/>
          <p:nvPr/>
        </p:nvSpPr>
        <p:spPr>
          <a:xfrm>
            <a:off x="9470545" y="2323411"/>
            <a:ext cx="2008230" cy="1638718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67" dirty="0">
              <a:latin typeface="Seravek ExtraLight"/>
              <a:cs typeface="Seravek ExtraLight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9450257" y="1558642"/>
            <a:ext cx="1574470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34750" indent="-234750">
              <a:spcBef>
                <a:spcPct val="20000"/>
              </a:spcBef>
              <a:buClr>
                <a:srgbClr val="FFFFFF"/>
              </a:buClr>
              <a:buFont typeface="Wingdings" charset="2"/>
              <a:buChar char="§"/>
            </a:pPr>
            <a:r>
              <a:rPr lang="en-US" sz="30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Seravek ExtraLight"/>
                <a:ea typeface="Arial" charset="0"/>
                <a:cs typeface="Seravek ExtraLight"/>
              </a:rPr>
              <a:t>Output</a:t>
            </a:r>
          </a:p>
        </p:txBody>
      </p:sp>
      <p:sp>
        <p:nvSpPr>
          <p:cNvPr id="27" name="Rectangle 26"/>
          <p:cNvSpPr/>
          <p:nvPr/>
        </p:nvSpPr>
        <p:spPr>
          <a:xfrm>
            <a:off x="9688654" y="2323411"/>
            <a:ext cx="1877049" cy="1661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20000"/>
              </a:spcBef>
              <a:buClr>
                <a:srgbClr val="FFFFFF"/>
              </a:buClr>
            </a:pPr>
            <a:r>
              <a:rPr lang="en-US" sz="3000" b="1" kern="0" dirty="0" smtClean="0">
                <a:solidFill>
                  <a:srgbClr val="000000">
                    <a:lumMod val="85000"/>
                    <a:lumOff val="15000"/>
                  </a:srgbClr>
                </a:solidFill>
                <a:ea typeface="Arial" charset="0"/>
                <a:cs typeface="Seravek ExtraLight"/>
              </a:rPr>
              <a:t>Loan </a:t>
            </a:r>
          </a:p>
          <a:p>
            <a:pPr>
              <a:spcBef>
                <a:spcPct val="20000"/>
              </a:spcBef>
              <a:buClr>
                <a:srgbClr val="FFFFFF"/>
              </a:buClr>
            </a:pPr>
            <a:r>
              <a:rPr lang="en-US" sz="3000" b="1" kern="0" dirty="0" smtClean="0">
                <a:solidFill>
                  <a:srgbClr val="000000">
                    <a:lumMod val="85000"/>
                    <a:lumOff val="15000"/>
                  </a:srgbClr>
                </a:solidFill>
                <a:ea typeface="Arial" charset="0"/>
                <a:cs typeface="Seravek ExtraLight"/>
              </a:rPr>
              <a:t>approval </a:t>
            </a:r>
          </a:p>
          <a:p>
            <a:pPr>
              <a:spcBef>
                <a:spcPct val="20000"/>
              </a:spcBef>
              <a:buClr>
                <a:srgbClr val="FFFFFF"/>
              </a:buClr>
            </a:pPr>
            <a:r>
              <a:rPr lang="en-US" sz="3000" b="1" kern="0" dirty="0" smtClean="0">
                <a:solidFill>
                  <a:srgbClr val="000000">
                    <a:lumMod val="85000"/>
                    <a:lumOff val="15000"/>
                  </a:srgbClr>
                </a:solidFill>
                <a:ea typeface="Arial" charset="0"/>
                <a:cs typeface="Seravek ExtraLight"/>
              </a:rPr>
              <a:t>Model</a:t>
            </a:r>
            <a:endParaRPr lang="en-US" sz="3000" b="1" kern="0" dirty="0">
              <a:solidFill>
                <a:srgbClr val="000000">
                  <a:lumMod val="85000"/>
                  <a:lumOff val="15000"/>
                </a:srgbClr>
              </a:solidFill>
              <a:ea typeface="Arial" charset="0"/>
              <a:cs typeface="Seravek ExtraLight"/>
            </a:endParaRPr>
          </a:p>
        </p:txBody>
      </p:sp>
      <p:sp>
        <p:nvSpPr>
          <p:cNvPr id="15" name="Curved Right Arrow 14"/>
          <p:cNvSpPr/>
          <p:nvPr/>
        </p:nvSpPr>
        <p:spPr>
          <a:xfrm rot="16200000" flipV="1">
            <a:off x="7362668" y="1964226"/>
            <a:ext cx="841160" cy="3154645"/>
          </a:xfrm>
          <a:prstGeom prst="curvedRightArrow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Curved Right Arrow 20"/>
          <p:cNvSpPr/>
          <p:nvPr/>
        </p:nvSpPr>
        <p:spPr>
          <a:xfrm rot="5400000" flipV="1">
            <a:off x="7452355" y="843823"/>
            <a:ext cx="841160" cy="3154645"/>
          </a:xfrm>
          <a:prstGeom prst="curvedRightArrow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6715121" y="2433552"/>
            <a:ext cx="2028119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34750" indent="-234750" algn="ctr">
              <a:spcBef>
                <a:spcPct val="20000"/>
              </a:spcBef>
              <a:buClr>
                <a:srgbClr val="FFFFFF"/>
              </a:buClr>
              <a:buFont typeface="Wingdings" charset="2"/>
              <a:buChar char="§"/>
            </a:pPr>
            <a:r>
              <a:rPr lang="en-US" sz="3000" kern="0" dirty="0" smtClean="0">
                <a:solidFill>
                  <a:srgbClr val="000000">
                    <a:lumMod val="85000"/>
                    <a:lumOff val="15000"/>
                  </a:srgbClr>
                </a:solidFill>
                <a:latin typeface="Seravek ExtraLight"/>
                <a:ea typeface="Arial" charset="0"/>
                <a:cs typeface="Seravek ExtraLight"/>
              </a:rPr>
              <a:t>Train</a:t>
            </a:r>
          </a:p>
          <a:p>
            <a:pPr marL="234750" indent="-234750" algn="ctr">
              <a:spcBef>
                <a:spcPct val="20000"/>
              </a:spcBef>
              <a:buClr>
                <a:srgbClr val="FFFFFF"/>
              </a:buClr>
              <a:buFont typeface="Wingdings" charset="2"/>
              <a:buChar char="§"/>
            </a:pPr>
            <a:r>
              <a:rPr lang="en-US" sz="3000" kern="0" dirty="0" smtClean="0">
                <a:solidFill>
                  <a:srgbClr val="000000">
                    <a:lumMod val="85000"/>
                    <a:lumOff val="15000"/>
                  </a:srgbClr>
                </a:solidFill>
                <a:latin typeface="Seravek ExtraLight"/>
                <a:ea typeface="Arial" charset="0"/>
                <a:cs typeface="Seravek ExtraLight"/>
              </a:rPr>
              <a:t>Algorithm</a:t>
            </a:r>
            <a:endParaRPr lang="en-US" sz="3000" kern="0" dirty="0">
              <a:solidFill>
                <a:srgbClr val="000000">
                  <a:lumMod val="85000"/>
                  <a:lumOff val="15000"/>
                </a:srgbClr>
              </a:solidFill>
              <a:latin typeface="Seravek ExtraLight"/>
              <a:ea typeface="Arial" charset="0"/>
              <a:cs typeface="Seravek ExtraLight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727602" y="1488454"/>
            <a:ext cx="5223725" cy="2998191"/>
            <a:chOff x="747764" y="1473783"/>
            <a:chExt cx="5223725" cy="2998191"/>
          </a:xfrm>
        </p:grpSpPr>
        <p:grpSp>
          <p:nvGrpSpPr>
            <p:cNvPr id="16" name="Group 15"/>
            <p:cNvGrpSpPr/>
            <p:nvPr/>
          </p:nvGrpSpPr>
          <p:grpSpPr>
            <a:xfrm>
              <a:off x="747764" y="1473783"/>
              <a:ext cx="5223725" cy="2998191"/>
              <a:chOff x="764092" y="1459998"/>
              <a:chExt cx="5223725" cy="2998191"/>
            </a:xfrm>
          </p:grpSpPr>
          <p:sp>
            <p:nvSpPr>
              <p:cNvPr id="14" name="Multidocument 13"/>
              <p:cNvSpPr/>
              <p:nvPr/>
            </p:nvSpPr>
            <p:spPr>
              <a:xfrm>
                <a:off x="764092" y="2112640"/>
                <a:ext cx="5223725" cy="2345549"/>
              </a:xfrm>
              <a:prstGeom prst="flowChartMultidocument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spcBef>
                    <a:spcPct val="20000"/>
                  </a:spcBef>
                  <a:buClr>
                    <a:srgbClr val="FFFFFF"/>
                  </a:buClr>
                </a:pPr>
                <a:r>
                  <a:rPr lang="en-US" kern="0" dirty="0">
                    <a:solidFill>
                      <a:srgbClr val="000000">
                        <a:lumMod val="85000"/>
                        <a:lumOff val="15000"/>
                      </a:srgbClr>
                    </a:solidFill>
                    <a:latin typeface="Seravek ExtraLight"/>
                    <a:ea typeface="Arial" charset="0"/>
                    <a:cs typeface="Seravek ExtraLight"/>
                  </a:rPr>
                  <a:t>John </a:t>
                </a:r>
                <a:r>
                  <a:rPr lang="en-US" kern="0" dirty="0" smtClean="0">
                    <a:solidFill>
                      <a:srgbClr val="000000">
                        <a:lumMod val="85000"/>
                        <a:lumOff val="15000"/>
                      </a:srgbClr>
                    </a:solidFill>
                    <a:latin typeface="Seravek ExtraLight"/>
                    <a:ea typeface="Arial" charset="0"/>
                    <a:cs typeface="Seravek ExtraLight"/>
                  </a:rPr>
                  <a:t>X</a:t>
                </a:r>
              </a:p>
              <a:p>
                <a:pPr marL="285750" indent="-285750">
                  <a:spcBef>
                    <a:spcPct val="20000"/>
                  </a:spcBef>
                  <a:buClr>
                    <a:srgbClr val="FFFFFF"/>
                  </a:buClr>
                  <a:buFont typeface="Arial" charset="0"/>
                  <a:buChar char="•"/>
                </a:pPr>
                <a:r>
                  <a:rPr lang="en-US" kern="0" dirty="0" err="1" smtClean="0">
                    <a:solidFill>
                      <a:srgbClr val="000000">
                        <a:lumMod val="85000"/>
                        <a:lumOff val="15000"/>
                      </a:srgbClr>
                    </a:solidFill>
                    <a:latin typeface="Seravek ExtraLight"/>
                    <a:ea typeface="Arial" charset="0"/>
                    <a:cs typeface="Seravek ExtraLight"/>
                  </a:rPr>
                  <a:t>credit_score</a:t>
                </a:r>
                <a:r>
                  <a:rPr lang="en-US" kern="0" dirty="0" smtClean="0">
                    <a:solidFill>
                      <a:srgbClr val="000000">
                        <a:lumMod val="85000"/>
                        <a:lumOff val="15000"/>
                      </a:srgbClr>
                    </a:solidFill>
                    <a:latin typeface="Seravek ExtraLight"/>
                    <a:ea typeface="Arial" charset="0"/>
                    <a:cs typeface="Seravek ExtraLight"/>
                  </a:rPr>
                  <a:t>=800</a:t>
                </a:r>
              </a:p>
              <a:p>
                <a:pPr marL="234750" indent="-234750">
                  <a:spcBef>
                    <a:spcPct val="20000"/>
                  </a:spcBef>
                  <a:buClr>
                    <a:srgbClr val="FFFFFF"/>
                  </a:buClr>
                  <a:buFont typeface="Wingdings" charset="2"/>
                  <a:buChar char="§"/>
                </a:pPr>
                <a:r>
                  <a:rPr lang="en-US" kern="0" dirty="0" smtClean="0">
                    <a:solidFill>
                      <a:srgbClr val="000000">
                        <a:lumMod val="85000"/>
                        <a:lumOff val="15000"/>
                      </a:srgbClr>
                    </a:solidFill>
                    <a:latin typeface="Seravek ExtraLight"/>
                    <a:ea typeface="Arial" charset="0"/>
                    <a:cs typeface="Seravek ExtraLight"/>
                  </a:rPr>
                  <a:t>age= 25</a:t>
                </a:r>
              </a:p>
              <a:p>
                <a:pPr marL="234750" indent="-234750">
                  <a:spcBef>
                    <a:spcPct val="20000"/>
                  </a:spcBef>
                  <a:buClr>
                    <a:srgbClr val="FFFFFF"/>
                  </a:buClr>
                  <a:buFont typeface="Wingdings" charset="2"/>
                  <a:buChar char="§"/>
                </a:pPr>
                <a:r>
                  <a:rPr lang="en-US" kern="0" dirty="0" smtClean="0">
                    <a:solidFill>
                      <a:srgbClr val="000000">
                        <a:lumMod val="85000"/>
                        <a:lumOff val="15000"/>
                      </a:srgbClr>
                    </a:solidFill>
                    <a:latin typeface="Seravek ExtraLight"/>
                    <a:ea typeface="Arial" charset="0"/>
                    <a:cs typeface="Seravek ExtraLight"/>
                  </a:rPr>
                  <a:t>income=$900,000</a:t>
                </a:r>
              </a:p>
              <a:p>
                <a:pPr marL="234750" indent="-234750">
                  <a:spcBef>
                    <a:spcPct val="20000"/>
                  </a:spcBef>
                  <a:buClr>
                    <a:srgbClr val="FFFFFF"/>
                  </a:buClr>
                  <a:buFont typeface="Wingdings" charset="2"/>
                  <a:buChar char="§"/>
                </a:pPr>
                <a:r>
                  <a:rPr lang="en-US" kern="0" dirty="0" smtClean="0">
                    <a:solidFill>
                      <a:srgbClr val="000000">
                        <a:lumMod val="85000"/>
                        <a:lumOff val="15000"/>
                      </a:srgbClr>
                    </a:solidFill>
                    <a:latin typeface="Seravek ExtraLight"/>
                    <a:ea typeface="Arial" charset="0"/>
                    <a:cs typeface="Seravek ExtraLight"/>
                  </a:rPr>
                  <a:t>works in Oil &amp; Gas</a:t>
                </a:r>
                <a:endParaRPr lang="en-US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Seravek ExtraLight"/>
                  <a:ea typeface="Arial" charset="0"/>
                  <a:cs typeface="Seravek ExtraLight"/>
                </a:endParaRPr>
              </a:p>
            </p:txBody>
          </p:sp>
          <p:grpSp>
            <p:nvGrpSpPr>
              <p:cNvPr id="10" name="Group 9"/>
              <p:cNvGrpSpPr/>
              <p:nvPr/>
            </p:nvGrpSpPr>
            <p:grpSpPr>
              <a:xfrm>
                <a:off x="1746501" y="1459998"/>
                <a:ext cx="2900153" cy="1825416"/>
                <a:chOff x="423334" y="1699290"/>
                <a:chExt cx="2900153" cy="1513241"/>
              </a:xfrm>
            </p:grpSpPr>
            <p:sp>
              <p:nvSpPr>
                <p:cNvPr id="3" name="TextBox 2"/>
                <p:cNvSpPr txBox="1"/>
                <p:nvPr/>
              </p:nvSpPr>
              <p:spPr>
                <a:xfrm>
                  <a:off x="846668" y="2658533"/>
                  <a:ext cx="184731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en-US" sz="3000" dirty="0"/>
                </a:p>
              </p:txBody>
            </p:sp>
            <p:sp>
              <p:nvSpPr>
                <p:cNvPr id="18" name="Rectangle 17"/>
                <p:cNvSpPr/>
                <p:nvPr/>
              </p:nvSpPr>
              <p:spPr>
                <a:xfrm>
                  <a:off x="423334" y="1699290"/>
                  <a:ext cx="2900153" cy="45925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234750" indent="-234750">
                    <a:spcBef>
                      <a:spcPct val="20000"/>
                    </a:spcBef>
                    <a:buClr>
                      <a:srgbClr val="FFFFFF"/>
                    </a:buClr>
                    <a:buFont typeface="Wingdings" charset="2"/>
                    <a:buChar char="§"/>
                  </a:pPr>
                  <a:r>
                    <a:rPr lang="en-US" sz="3000" kern="0" dirty="0" smtClean="0">
                      <a:solidFill>
                        <a:srgbClr val="000000">
                          <a:lumMod val="85000"/>
                          <a:lumOff val="15000"/>
                        </a:srgbClr>
                      </a:solidFill>
                      <a:latin typeface="Seravek ExtraLight"/>
                      <a:ea typeface="Arial" charset="0"/>
                      <a:cs typeface="Seravek ExtraLight"/>
                    </a:rPr>
                    <a:t>Historical Loans</a:t>
                  </a:r>
                  <a:endParaRPr lang="en-US" sz="3000" kern="0" dirty="0">
                    <a:solidFill>
                      <a:srgbClr val="000000">
                        <a:lumMod val="85000"/>
                        <a:lumOff val="15000"/>
                      </a:srgbClr>
                    </a:solidFill>
                    <a:latin typeface="Seravek ExtraLight"/>
                    <a:ea typeface="Arial" charset="0"/>
                    <a:cs typeface="Seravek ExtraLight"/>
                  </a:endParaRPr>
                </a:p>
              </p:txBody>
            </p:sp>
          </p:grpSp>
          <p:sp>
            <p:nvSpPr>
              <p:cNvPr id="19" name="TextBox 18"/>
              <p:cNvSpPr txBox="1"/>
              <p:nvPr/>
            </p:nvSpPr>
            <p:spPr>
              <a:xfrm>
                <a:off x="3418669" y="3092512"/>
                <a:ext cx="1505044" cy="810350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rgbClr val="92D050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333" i="1" dirty="0" smtClean="0">
                    <a:latin typeface="Seravek ExtraLight"/>
                    <a:cs typeface="Seravek ExtraLight"/>
                  </a:rPr>
                  <a:t>Not Default</a:t>
                </a:r>
                <a:endParaRPr lang="en-US" sz="2333" i="1" baseline="-25000" dirty="0">
                  <a:latin typeface="Seravek ExtraLight"/>
                  <a:cs typeface="Seravek ExtraLight"/>
                </a:endParaRPr>
              </a:p>
            </p:txBody>
          </p:sp>
        </p:grpSp>
        <p:sp>
          <p:nvSpPr>
            <p:cNvPr id="20" name="TextBox 19"/>
            <p:cNvSpPr txBox="1"/>
            <p:nvPr/>
          </p:nvSpPr>
          <p:spPr>
            <a:xfrm>
              <a:off x="3703600" y="2682536"/>
              <a:ext cx="1128857" cy="914400"/>
            </a:xfrm>
            <a:prstGeom prst="rect">
              <a:avLst/>
            </a:prstGeom>
          </p:spPr>
          <p:txBody>
            <a:bodyPr vert="horz" wrap="none" lIns="91440" tIns="45720" rIns="91440" bIns="45720" rtlCol="0" anchor="t" anchorCtr="0">
              <a:noAutofit/>
            </a:bodyPr>
            <a:lstStyle/>
            <a:p>
              <a:pPr>
                <a:lnSpc>
                  <a:spcPct val="90000"/>
                </a:lnSpc>
                <a:spcBef>
                  <a:spcPts val="1000"/>
                </a:spcBef>
              </a:pPr>
              <a:r>
                <a:rPr lang="en-US" sz="2000" dirty="0" smtClean="0"/>
                <a:t>Target</a:t>
              </a:r>
              <a:endParaRPr lang="en-US" sz="2500" dirty="0" smtClean="0"/>
            </a:p>
          </p:txBody>
        </p:sp>
      </p:grpSp>
    </p:spTree>
    <p:extLst>
      <p:ext uri="{BB962C8B-B14F-4D97-AF65-F5344CB8AC3E}">
        <p14:creationId xmlns:p14="http://schemas.microsoft.com/office/powerpoint/2010/main" val="376584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/>
      <p:bldP spid="27" grpId="0"/>
      <p:bldP spid="15" grpId="0" animBg="1"/>
      <p:bldP spid="21" grpId="0" animBg="1"/>
      <p:bldP spid="2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154248" y="65263"/>
            <a:ext cx="9559205" cy="523415"/>
          </a:xfrm>
        </p:spPr>
        <p:txBody>
          <a:bodyPr/>
          <a:lstStyle/>
          <a:p>
            <a:r>
              <a:rPr lang="en-CA" sz="3600" dirty="0">
                <a:solidFill>
                  <a:srgbClr val="0C8B7C"/>
                </a:solidFill>
              </a:rPr>
              <a:t>Machine Learning: Loan Approval </a:t>
            </a:r>
          </a:p>
        </p:txBody>
      </p:sp>
      <p:sp>
        <p:nvSpPr>
          <p:cNvPr id="4" name="Rectangle 3"/>
          <p:cNvSpPr/>
          <p:nvPr/>
        </p:nvSpPr>
        <p:spPr>
          <a:xfrm>
            <a:off x="4998558" y="3082273"/>
            <a:ext cx="2008230" cy="1638718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67" dirty="0">
              <a:latin typeface="Seravek ExtraLight"/>
              <a:cs typeface="Seravek ExtraLight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9713453" y="3637630"/>
            <a:ext cx="1563267" cy="451342"/>
          </a:xfrm>
          <a:prstGeom prst="rect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333" i="1" dirty="0">
                <a:latin typeface="Seravek ExtraLight"/>
                <a:cs typeface="Seravek ExtraLight"/>
              </a:rPr>
              <a:t>Approve</a:t>
            </a:r>
            <a:endParaRPr lang="en-US" sz="2333" i="1" baseline="-25000" dirty="0">
              <a:latin typeface="Seravek ExtraLight"/>
              <a:cs typeface="Seravek ExtraLight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9450257" y="1558642"/>
            <a:ext cx="1574470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34750" indent="-234750">
              <a:spcBef>
                <a:spcPct val="20000"/>
              </a:spcBef>
              <a:buClr>
                <a:srgbClr val="FFFFFF"/>
              </a:buClr>
              <a:buFont typeface="Wingdings" charset="2"/>
              <a:buChar char="§"/>
            </a:pPr>
            <a:r>
              <a:rPr lang="en-US" sz="30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Seravek ExtraLight"/>
                <a:ea typeface="Arial" charset="0"/>
                <a:cs typeface="Seravek ExtraLight"/>
              </a:rPr>
              <a:t>Output</a:t>
            </a:r>
          </a:p>
        </p:txBody>
      </p:sp>
      <p:sp>
        <p:nvSpPr>
          <p:cNvPr id="27" name="Rectangle 26"/>
          <p:cNvSpPr/>
          <p:nvPr/>
        </p:nvSpPr>
        <p:spPr>
          <a:xfrm>
            <a:off x="5129739" y="3032304"/>
            <a:ext cx="1877049" cy="1661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20000"/>
              </a:spcBef>
              <a:buClr>
                <a:srgbClr val="FFFFFF"/>
              </a:buClr>
            </a:pPr>
            <a:r>
              <a:rPr lang="en-US" sz="3000" b="1" kern="0" dirty="0" smtClean="0">
                <a:solidFill>
                  <a:srgbClr val="000000">
                    <a:lumMod val="85000"/>
                    <a:lumOff val="15000"/>
                  </a:srgbClr>
                </a:solidFill>
                <a:ea typeface="Arial" charset="0"/>
                <a:cs typeface="Seravek ExtraLight"/>
              </a:rPr>
              <a:t>Loan </a:t>
            </a:r>
          </a:p>
          <a:p>
            <a:pPr>
              <a:spcBef>
                <a:spcPct val="20000"/>
              </a:spcBef>
              <a:buClr>
                <a:srgbClr val="FFFFFF"/>
              </a:buClr>
            </a:pPr>
            <a:r>
              <a:rPr lang="en-US" sz="3000" b="1" kern="0" dirty="0" smtClean="0">
                <a:solidFill>
                  <a:srgbClr val="000000">
                    <a:lumMod val="85000"/>
                    <a:lumOff val="15000"/>
                  </a:srgbClr>
                </a:solidFill>
                <a:ea typeface="Arial" charset="0"/>
                <a:cs typeface="Seravek ExtraLight"/>
              </a:rPr>
              <a:t>approval </a:t>
            </a:r>
          </a:p>
          <a:p>
            <a:pPr>
              <a:spcBef>
                <a:spcPct val="20000"/>
              </a:spcBef>
              <a:buClr>
                <a:srgbClr val="FFFFFF"/>
              </a:buClr>
            </a:pPr>
            <a:r>
              <a:rPr lang="en-US" sz="3000" b="1" kern="0" dirty="0" smtClean="0">
                <a:solidFill>
                  <a:srgbClr val="000000">
                    <a:lumMod val="85000"/>
                    <a:lumOff val="15000"/>
                  </a:srgbClr>
                </a:solidFill>
                <a:ea typeface="Arial" charset="0"/>
                <a:cs typeface="Seravek ExtraLight"/>
              </a:rPr>
              <a:t>Model</a:t>
            </a:r>
            <a:endParaRPr lang="en-US" sz="3000" b="1" kern="0" dirty="0">
              <a:solidFill>
                <a:srgbClr val="000000">
                  <a:lumMod val="85000"/>
                  <a:lumOff val="15000"/>
                </a:srgbClr>
              </a:solidFill>
              <a:ea typeface="Arial" charset="0"/>
              <a:cs typeface="Seravek ExtraLight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9688654" y="4650927"/>
            <a:ext cx="1572013" cy="45134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333" i="1" dirty="0">
                <a:latin typeface="Seravek ExtraLight"/>
                <a:cs typeface="Seravek ExtraLight"/>
              </a:rPr>
              <a:t>Reject</a:t>
            </a:r>
            <a:endParaRPr lang="en-US" sz="2333" i="1" baseline="-25000" dirty="0">
              <a:latin typeface="Seravek ExtraLight"/>
              <a:cs typeface="Seravek ExtraLight"/>
            </a:endParaRPr>
          </a:p>
        </p:txBody>
      </p:sp>
      <p:cxnSp>
        <p:nvCxnSpPr>
          <p:cNvPr id="12" name="Straight Arrow Connector 11"/>
          <p:cNvCxnSpPr>
            <a:stCxn id="4" idx="3"/>
          </p:cNvCxnSpPr>
          <p:nvPr/>
        </p:nvCxnSpPr>
        <p:spPr>
          <a:xfrm>
            <a:off x="7006788" y="3901632"/>
            <a:ext cx="268186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/>
        </p:nvGrpSpPr>
        <p:grpSpPr>
          <a:xfrm>
            <a:off x="423334" y="1699290"/>
            <a:ext cx="4575224" cy="3183678"/>
            <a:chOff x="423334" y="1699290"/>
            <a:chExt cx="4575224" cy="3183678"/>
          </a:xfrm>
        </p:grpSpPr>
        <p:grpSp>
          <p:nvGrpSpPr>
            <p:cNvPr id="5" name="Group 4"/>
            <p:cNvGrpSpPr/>
            <p:nvPr/>
          </p:nvGrpSpPr>
          <p:grpSpPr>
            <a:xfrm>
              <a:off x="423334" y="2658533"/>
              <a:ext cx="4575224" cy="2224435"/>
              <a:chOff x="423334" y="2658533"/>
              <a:chExt cx="4575224" cy="2224435"/>
            </a:xfrm>
          </p:grpSpPr>
          <p:cxnSp>
            <p:nvCxnSpPr>
              <p:cNvPr id="6" name="Elbow Connector 5"/>
              <p:cNvCxnSpPr>
                <a:stCxn id="17" idx="3"/>
                <a:endCxn id="4" idx="1"/>
              </p:cNvCxnSpPr>
              <p:nvPr/>
            </p:nvCxnSpPr>
            <p:spPr>
              <a:xfrm>
                <a:off x="3153569" y="3795651"/>
                <a:ext cx="1844989" cy="105981"/>
              </a:xfrm>
              <a:prstGeom prst="bentConnector3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" name="TextBox 2"/>
              <p:cNvSpPr txBox="1"/>
              <p:nvPr/>
            </p:nvSpPr>
            <p:spPr>
              <a:xfrm>
                <a:off x="846668" y="2658533"/>
                <a:ext cx="184731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US" sz="3000" dirty="0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423334" y="2708334"/>
                <a:ext cx="2730235" cy="2174634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>
                <a:spAutoFit/>
              </a:bodyPr>
              <a:lstStyle/>
              <a:p>
                <a:pPr>
                  <a:spcBef>
                    <a:spcPct val="20000"/>
                  </a:spcBef>
                  <a:buClr>
                    <a:srgbClr val="FFFFFF"/>
                  </a:buClr>
                </a:pPr>
                <a:r>
                  <a:rPr lang="en-US" sz="2333" kern="0" dirty="0" smtClean="0">
                    <a:solidFill>
                      <a:srgbClr val="000000">
                        <a:lumMod val="85000"/>
                        <a:lumOff val="15000"/>
                      </a:srgbClr>
                    </a:solidFill>
                    <a:latin typeface="Seravek ExtraLight"/>
                    <a:ea typeface="Arial" charset="0"/>
                    <a:cs typeface="Seravek ExtraLight"/>
                  </a:rPr>
                  <a:t>James X</a:t>
                </a:r>
              </a:p>
              <a:p>
                <a:pPr marL="342900" indent="-342900">
                  <a:spcBef>
                    <a:spcPct val="20000"/>
                  </a:spcBef>
                  <a:buClr>
                    <a:srgbClr val="FFFFFF"/>
                  </a:buClr>
                  <a:buFont typeface="Arial" charset="0"/>
                  <a:buChar char="•"/>
                </a:pPr>
                <a:r>
                  <a:rPr lang="en-US" sz="2333" kern="0" dirty="0" err="1" smtClean="0">
                    <a:solidFill>
                      <a:srgbClr val="000000">
                        <a:lumMod val="85000"/>
                        <a:lumOff val="15000"/>
                      </a:srgbClr>
                    </a:solidFill>
                    <a:latin typeface="Seravek ExtraLight"/>
                    <a:ea typeface="Arial" charset="0"/>
                    <a:cs typeface="Seravek ExtraLight"/>
                  </a:rPr>
                  <a:t>credit_score</a:t>
                </a:r>
                <a:r>
                  <a:rPr lang="en-US" sz="2333" kern="0" dirty="0" smtClean="0">
                    <a:solidFill>
                      <a:srgbClr val="000000">
                        <a:lumMod val="85000"/>
                        <a:lumOff val="15000"/>
                      </a:srgbClr>
                    </a:solidFill>
                    <a:latin typeface="Seravek ExtraLight"/>
                    <a:ea typeface="Arial" charset="0"/>
                    <a:cs typeface="Seravek ExtraLight"/>
                  </a:rPr>
                  <a:t>=800</a:t>
                </a:r>
                <a:endParaRPr lang="en-US" sz="2333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Seravek ExtraLight"/>
                  <a:ea typeface="Arial" charset="0"/>
                  <a:cs typeface="Seravek ExtraLight"/>
                </a:endParaRPr>
              </a:p>
              <a:p>
                <a:pPr marL="234750" indent="-234750">
                  <a:spcBef>
                    <a:spcPct val="20000"/>
                  </a:spcBef>
                  <a:buClr>
                    <a:srgbClr val="FFFFFF"/>
                  </a:buClr>
                  <a:buFont typeface="Wingdings" charset="2"/>
                  <a:buChar char="§"/>
                </a:pPr>
                <a:r>
                  <a:rPr lang="en-US" sz="2333" kern="0" dirty="0" smtClean="0">
                    <a:solidFill>
                      <a:srgbClr val="000000">
                        <a:lumMod val="85000"/>
                        <a:lumOff val="15000"/>
                      </a:srgbClr>
                    </a:solidFill>
                    <a:latin typeface="Seravek ExtraLight"/>
                    <a:ea typeface="Arial" charset="0"/>
                    <a:cs typeface="Seravek ExtraLight"/>
                  </a:rPr>
                  <a:t>age= 25</a:t>
                </a:r>
                <a:endParaRPr lang="en-US" sz="2333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Seravek ExtraLight"/>
                  <a:ea typeface="Arial" charset="0"/>
                  <a:cs typeface="Seravek ExtraLight"/>
                </a:endParaRPr>
              </a:p>
              <a:p>
                <a:pPr marL="234750" indent="-234750">
                  <a:spcBef>
                    <a:spcPct val="20000"/>
                  </a:spcBef>
                  <a:buClr>
                    <a:srgbClr val="FFFFFF"/>
                  </a:buClr>
                  <a:buFont typeface="Wingdings" charset="2"/>
                  <a:buChar char="§"/>
                </a:pPr>
                <a:r>
                  <a:rPr lang="en-US" sz="2333" kern="0" dirty="0">
                    <a:solidFill>
                      <a:srgbClr val="000000">
                        <a:lumMod val="85000"/>
                        <a:lumOff val="15000"/>
                      </a:srgbClr>
                    </a:solidFill>
                    <a:latin typeface="Seravek ExtraLight"/>
                    <a:ea typeface="Arial" charset="0"/>
                    <a:cs typeface="Seravek ExtraLight"/>
                  </a:rPr>
                  <a:t>income</a:t>
                </a:r>
                <a:r>
                  <a:rPr lang="en-US" sz="2333" kern="0" dirty="0" smtClean="0">
                    <a:solidFill>
                      <a:srgbClr val="000000">
                        <a:lumMod val="85000"/>
                        <a:lumOff val="15000"/>
                      </a:srgbClr>
                    </a:solidFill>
                    <a:latin typeface="Seravek ExtraLight"/>
                    <a:ea typeface="Arial" charset="0"/>
                    <a:cs typeface="Seravek ExtraLight"/>
                  </a:rPr>
                  <a:t>=$900,000</a:t>
                </a:r>
              </a:p>
              <a:p>
                <a:pPr marL="234750" indent="-234750">
                  <a:spcBef>
                    <a:spcPct val="20000"/>
                  </a:spcBef>
                  <a:buClr>
                    <a:srgbClr val="FFFFFF"/>
                  </a:buClr>
                  <a:buFont typeface="Wingdings" charset="2"/>
                  <a:buChar char="§"/>
                </a:pPr>
                <a:r>
                  <a:rPr lang="en-US" sz="2333" kern="0" dirty="0">
                    <a:solidFill>
                      <a:srgbClr val="000000">
                        <a:lumMod val="85000"/>
                        <a:lumOff val="15000"/>
                      </a:srgbClr>
                    </a:solidFill>
                    <a:latin typeface="Seravek ExtraLight"/>
                    <a:ea typeface="Arial" charset="0"/>
                    <a:cs typeface="Seravek ExtraLight"/>
                  </a:rPr>
                  <a:t>w</a:t>
                </a:r>
                <a:r>
                  <a:rPr lang="en-US" sz="2333" kern="0" dirty="0" smtClean="0">
                    <a:solidFill>
                      <a:srgbClr val="000000">
                        <a:lumMod val="85000"/>
                        <a:lumOff val="15000"/>
                      </a:srgbClr>
                    </a:solidFill>
                    <a:latin typeface="Seravek ExtraLight"/>
                    <a:ea typeface="Arial" charset="0"/>
                    <a:cs typeface="Seravek ExtraLight"/>
                  </a:rPr>
                  <a:t>orks in Oil &amp; Gas </a:t>
                </a:r>
                <a:endParaRPr lang="en-US" sz="2333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Seravek ExtraLight"/>
                  <a:ea typeface="Arial" charset="0"/>
                  <a:cs typeface="Seravek ExtraLight"/>
                </a:endParaRPr>
              </a:p>
            </p:txBody>
          </p:sp>
        </p:grpSp>
        <p:sp>
          <p:nvSpPr>
            <p:cNvPr id="18" name="Rectangle 17"/>
            <p:cNvSpPr/>
            <p:nvPr/>
          </p:nvSpPr>
          <p:spPr>
            <a:xfrm>
              <a:off x="423334" y="1699290"/>
              <a:ext cx="2727029" cy="5539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234750" indent="-234750">
                <a:spcBef>
                  <a:spcPct val="20000"/>
                </a:spcBef>
                <a:buClr>
                  <a:srgbClr val="FFFFFF"/>
                </a:buClr>
                <a:buFont typeface="Wingdings" charset="2"/>
                <a:buChar char="§"/>
              </a:pPr>
              <a:r>
                <a:rPr lang="en-US" sz="3000" kern="0" dirty="0" smtClean="0">
                  <a:solidFill>
                    <a:srgbClr val="000000">
                      <a:lumMod val="85000"/>
                      <a:lumOff val="15000"/>
                    </a:srgbClr>
                  </a:solidFill>
                  <a:latin typeface="Seravek ExtraLight"/>
                  <a:ea typeface="Arial" charset="0"/>
                  <a:cs typeface="Seravek ExtraLight"/>
                </a:rPr>
                <a:t>New Applicant</a:t>
              </a:r>
              <a:endParaRPr lang="en-US" sz="30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Seravek ExtraLight"/>
                <a:ea typeface="Arial" charset="0"/>
                <a:cs typeface="Seravek Extra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64173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109766" y="81971"/>
            <a:ext cx="6148798" cy="521222"/>
          </a:xfrm>
        </p:spPr>
        <p:txBody>
          <a:bodyPr/>
          <a:lstStyle/>
          <a:p>
            <a:r>
              <a:rPr lang="en-CA" sz="3600" dirty="0" smtClean="0">
                <a:solidFill>
                  <a:srgbClr val="0C8B7C"/>
                </a:solidFill>
              </a:rPr>
              <a:t>Financial Services Models </a:t>
            </a:r>
            <a:endParaRPr lang="en-CA" sz="3600" dirty="0">
              <a:solidFill>
                <a:srgbClr val="0C8B7C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4406812" y="2451167"/>
            <a:ext cx="1990373" cy="1948507"/>
            <a:chOff x="5579351" y="4254316"/>
            <a:chExt cx="1573758" cy="1877580"/>
          </a:xfrm>
        </p:grpSpPr>
        <p:sp>
          <p:nvSpPr>
            <p:cNvPr id="8" name="Rectangle 7"/>
            <p:cNvSpPr/>
            <p:nvPr/>
          </p:nvSpPr>
          <p:spPr>
            <a:xfrm>
              <a:off x="5579355" y="4254316"/>
              <a:ext cx="1573754" cy="1877580"/>
            </a:xfrm>
            <a:prstGeom prst="rect">
              <a:avLst/>
            </a:prstGeom>
            <a:solidFill>
              <a:srgbClr val="FFFFFF"/>
            </a:solidFill>
            <a:ln w="57150" cmpd="sng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>
                <a:solidFill>
                  <a:schemeClr val="bg1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5579351" y="5561010"/>
              <a:ext cx="1573756" cy="23917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CA" altLang="zh-CN" sz="1013" dirty="0" smtClean="0"/>
                <a:t>Machine Learning  Models </a:t>
              </a:r>
              <a:endParaRPr lang="en-GB" altLang="en-US" sz="1013" dirty="0"/>
            </a:p>
          </p:txBody>
        </p:sp>
        <p:graphicFrame>
          <p:nvGraphicFramePr>
            <p:cNvPr id="10" name="Object 5"/>
            <p:cNvGraphicFramePr>
              <a:graphicFrameLocks noChangeAspect="1"/>
            </p:cNvGraphicFramePr>
            <p:nvPr>
              <p:extLst/>
            </p:nvPr>
          </p:nvGraphicFramePr>
          <p:xfrm>
            <a:off x="5912791" y="4669060"/>
            <a:ext cx="914912" cy="60088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200" name="Clip" r:id="rId3" imgW="4582440" imgH="3359160" progId="MS_ClipArt_Gallery.2">
                    <p:embed/>
                  </p:oleObj>
                </mc:Choice>
                <mc:Fallback>
                  <p:oleObj name="Clip" r:id="rId3" imgW="4582440" imgH="3359160" progId="MS_ClipArt_Gallery.2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912791" y="4669060"/>
                          <a:ext cx="914912" cy="60088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9" name="Rectangle 18"/>
          <p:cNvSpPr/>
          <p:nvPr/>
        </p:nvSpPr>
        <p:spPr>
          <a:xfrm>
            <a:off x="6920487" y="2029794"/>
            <a:ext cx="455445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>
                <a:latin typeface="Book Antiqua" charset="0"/>
                <a:ea typeface="Book Antiqua" charset="0"/>
                <a:cs typeface="Book Antiqua" charset="0"/>
              </a:rPr>
              <a:t>Automated loan underwriting</a:t>
            </a:r>
          </a:p>
        </p:txBody>
      </p:sp>
      <p:sp>
        <p:nvSpPr>
          <p:cNvPr id="20" name="Rectangle 19"/>
          <p:cNvSpPr/>
          <p:nvPr/>
        </p:nvSpPr>
        <p:spPr>
          <a:xfrm>
            <a:off x="6947739" y="3750240"/>
            <a:ext cx="397576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>
                <a:latin typeface="Book Antiqua" charset="0"/>
                <a:ea typeface="Book Antiqua" charset="0"/>
                <a:cs typeface="Book Antiqua" charset="0"/>
              </a:rPr>
              <a:t>Product recommendations</a:t>
            </a:r>
          </a:p>
        </p:txBody>
      </p:sp>
      <p:sp>
        <p:nvSpPr>
          <p:cNvPr id="21" name="Rectangle 20"/>
          <p:cNvSpPr/>
          <p:nvPr/>
        </p:nvSpPr>
        <p:spPr>
          <a:xfrm>
            <a:off x="7244446" y="1438421"/>
            <a:ext cx="291618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>
                <a:latin typeface="Book Antiqua" charset="0"/>
                <a:ea typeface="Book Antiqua" charset="0"/>
                <a:cs typeface="Book Antiqua" charset="0"/>
              </a:rPr>
              <a:t>Credit monitoring </a:t>
            </a:r>
          </a:p>
        </p:txBody>
      </p:sp>
      <p:sp>
        <p:nvSpPr>
          <p:cNvPr id="22" name="Rectangle 21"/>
          <p:cNvSpPr/>
          <p:nvPr/>
        </p:nvSpPr>
        <p:spPr>
          <a:xfrm>
            <a:off x="6947739" y="2635647"/>
            <a:ext cx="456887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>
                <a:latin typeface="Book Antiqua" charset="0"/>
                <a:ea typeface="Book Antiqua" charset="0"/>
                <a:cs typeface="Book Antiqua" charset="0"/>
              </a:rPr>
              <a:t>Customized withdrawal limits</a:t>
            </a:r>
          </a:p>
        </p:txBody>
      </p:sp>
      <p:sp>
        <p:nvSpPr>
          <p:cNvPr id="23" name="Rectangle 22"/>
          <p:cNvSpPr/>
          <p:nvPr/>
        </p:nvSpPr>
        <p:spPr>
          <a:xfrm>
            <a:off x="72950" y="1854113"/>
            <a:ext cx="390844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>
                <a:latin typeface="Book Antiqua" charset="0"/>
                <a:ea typeface="Book Antiqua" charset="0"/>
                <a:cs typeface="Book Antiqua" charset="0"/>
              </a:rPr>
              <a:t>Portfolio tax optimization</a:t>
            </a:r>
          </a:p>
        </p:txBody>
      </p:sp>
      <p:sp>
        <p:nvSpPr>
          <p:cNvPr id="24" name="Rectangle 23"/>
          <p:cNvSpPr/>
          <p:nvPr/>
        </p:nvSpPr>
        <p:spPr>
          <a:xfrm>
            <a:off x="4134231" y="1354879"/>
            <a:ext cx="285046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>
                <a:latin typeface="Book Antiqua" charset="0"/>
                <a:ea typeface="Book Antiqua" charset="0"/>
                <a:cs typeface="Book Antiqua" charset="0"/>
              </a:rPr>
              <a:t>Spending patterns</a:t>
            </a:r>
          </a:p>
        </p:txBody>
      </p:sp>
      <p:sp>
        <p:nvSpPr>
          <p:cNvPr id="25" name="Rectangle 24"/>
          <p:cNvSpPr/>
          <p:nvPr/>
        </p:nvSpPr>
        <p:spPr>
          <a:xfrm>
            <a:off x="180025" y="3216439"/>
            <a:ext cx="401904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>
                <a:latin typeface="Book Antiqua" charset="0"/>
                <a:ea typeface="Book Antiqua" charset="0"/>
                <a:cs typeface="Book Antiqua" charset="0"/>
              </a:rPr>
              <a:t>Credit increase worthiness</a:t>
            </a:r>
          </a:p>
        </p:txBody>
      </p:sp>
      <p:sp>
        <p:nvSpPr>
          <p:cNvPr id="26" name="Rectangle 25"/>
          <p:cNvSpPr/>
          <p:nvPr/>
        </p:nvSpPr>
        <p:spPr>
          <a:xfrm>
            <a:off x="180025" y="2473076"/>
            <a:ext cx="309732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>
                <a:latin typeface="Book Antiqua" charset="0"/>
                <a:ea typeface="Book Antiqua" charset="0"/>
                <a:cs typeface="Book Antiqua" charset="0"/>
              </a:rPr>
              <a:t>Customer retention </a:t>
            </a:r>
          </a:p>
        </p:txBody>
      </p:sp>
      <p:sp>
        <p:nvSpPr>
          <p:cNvPr id="27" name="Rectangle 26"/>
          <p:cNvSpPr/>
          <p:nvPr/>
        </p:nvSpPr>
        <p:spPr>
          <a:xfrm>
            <a:off x="6970181" y="4399674"/>
            <a:ext cx="406233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>
                <a:latin typeface="Book Antiqua" charset="0"/>
                <a:ea typeface="Book Antiqua" charset="0"/>
                <a:cs typeface="Book Antiqua" charset="0"/>
              </a:rPr>
              <a:t>Fraud &amp; ID theft detection</a:t>
            </a:r>
          </a:p>
        </p:txBody>
      </p:sp>
      <p:sp>
        <p:nvSpPr>
          <p:cNvPr id="29" name="Rectangle 28"/>
          <p:cNvSpPr/>
          <p:nvPr/>
        </p:nvSpPr>
        <p:spPr>
          <a:xfrm>
            <a:off x="3881131" y="5553264"/>
            <a:ext cx="414568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>
                <a:latin typeface="Book Antiqua" charset="0"/>
                <a:ea typeface="Book Antiqua" charset="0"/>
                <a:cs typeface="Book Antiqua" charset="0"/>
              </a:rPr>
              <a:t>Sentiment &amp; news analysis</a:t>
            </a:r>
          </a:p>
        </p:txBody>
      </p:sp>
      <p:sp>
        <p:nvSpPr>
          <p:cNvPr id="30" name="Rectangle 29"/>
          <p:cNvSpPr/>
          <p:nvPr/>
        </p:nvSpPr>
        <p:spPr>
          <a:xfrm>
            <a:off x="196587" y="4703166"/>
            <a:ext cx="43284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>
                <a:latin typeface="Book Antiqua" charset="0"/>
                <a:ea typeface="Book Antiqua" charset="0"/>
                <a:cs typeface="Book Antiqua" charset="0"/>
              </a:rPr>
              <a:t>Spending impact influencers</a:t>
            </a:r>
          </a:p>
        </p:txBody>
      </p:sp>
      <p:sp>
        <p:nvSpPr>
          <p:cNvPr id="31" name="Rectangle 30"/>
          <p:cNvSpPr/>
          <p:nvPr/>
        </p:nvSpPr>
        <p:spPr>
          <a:xfrm>
            <a:off x="184111" y="3927871"/>
            <a:ext cx="349166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>
                <a:latin typeface="Book Antiqua" charset="0"/>
                <a:ea typeface="Book Antiqua" charset="0"/>
                <a:cs typeface="Book Antiqua" charset="0"/>
              </a:rPr>
              <a:t>Documentation review</a:t>
            </a:r>
          </a:p>
        </p:txBody>
      </p:sp>
      <p:sp>
        <p:nvSpPr>
          <p:cNvPr id="32" name="Rectangle 31"/>
          <p:cNvSpPr/>
          <p:nvPr/>
        </p:nvSpPr>
        <p:spPr>
          <a:xfrm>
            <a:off x="6920487" y="3257137"/>
            <a:ext cx="337945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>
                <a:latin typeface="Book Antiqua" charset="0"/>
                <a:ea typeface="Book Antiqua" charset="0"/>
                <a:cs typeface="Book Antiqua" charset="0"/>
              </a:rPr>
              <a:t>Customer risk scoring</a:t>
            </a:r>
          </a:p>
        </p:txBody>
      </p:sp>
    </p:spTree>
    <p:extLst>
      <p:ext uri="{BB962C8B-B14F-4D97-AF65-F5344CB8AC3E}">
        <p14:creationId xmlns:p14="http://schemas.microsoft.com/office/powerpoint/2010/main" val="2080726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29" grpId="0"/>
      <p:bldP spid="30" grpId="0"/>
      <p:bldP spid="31" grpId="0"/>
      <p:bldP spid="3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354301" y="0"/>
            <a:ext cx="11517312" cy="1143000"/>
          </a:xfrm>
        </p:spPr>
        <p:txBody>
          <a:bodyPr/>
          <a:lstStyle/>
          <a:p>
            <a:pPr fontAlgn="t">
              <a:spcBef>
                <a:spcPts val="1000"/>
              </a:spcBef>
            </a:pPr>
            <a:r>
              <a:rPr lang="en-US" sz="3600" dirty="0">
                <a:solidFill>
                  <a:srgbClr val="0C8B7C"/>
                </a:solidFill>
                <a:ea typeface="+mn-ea"/>
                <a:cs typeface="+mn-cs"/>
              </a:rPr>
              <a:t>Deep learning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1205345" y="1143000"/>
            <a:ext cx="8205788" cy="4494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166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126646" y="306704"/>
            <a:ext cx="10480394" cy="535808"/>
          </a:xfrm>
        </p:spPr>
        <p:txBody>
          <a:bodyPr/>
          <a:lstStyle/>
          <a:p>
            <a:r>
              <a:rPr lang="en-CA" sz="3600" dirty="0" smtClean="0">
                <a:solidFill>
                  <a:srgbClr val="0C8B7C"/>
                </a:solidFill>
              </a:rPr>
              <a:t>Deep Learning</a:t>
            </a:r>
            <a:r>
              <a:rPr lang="en-CA" sz="3600" dirty="0">
                <a:solidFill>
                  <a:srgbClr val="0C8B7C"/>
                </a:solidFill>
              </a:rPr>
              <a:t>: Identifying an Image </a:t>
            </a:r>
          </a:p>
        </p:txBody>
      </p:sp>
      <p:sp>
        <p:nvSpPr>
          <p:cNvPr id="4" name="Rectangle 3"/>
          <p:cNvSpPr/>
          <p:nvPr/>
        </p:nvSpPr>
        <p:spPr>
          <a:xfrm>
            <a:off x="4998558" y="3082273"/>
            <a:ext cx="2008230" cy="1638718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67" dirty="0" smtClean="0">
                <a:latin typeface="Seravek ExtraLight"/>
                <a:cs typeface="Seravek ExtraLight"/>
              </a:rPr>
              <a:t>Image identification Model</a:t>
            </a:r>
            <a:endParaRPr lang="en-US" sz="2667" dirty="0">
              <a:latin typeface="Seravek ExtraLight"/>
              <a:cs typeface="Seravek ExtraLight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9594920" y="3654564"/>
            <a:ext cx="1563267" cy="45134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333" i="1" dirty="0">
                <a:latin typeface="Seravek ExtraLight"/>
                <a:cs typeface="Seravek ExtraLight"/>
              </a:rPr>
              <a:t>Stop sign</a:t>
            </a:r>
            <a:endParaRPr lang="en-US" sz="2333" i="1" baseline="-25000" dirty="0">
              <a:latin typeface="Seravek ExtraLight"/>
              <a:cs typeface="Seravek ExtraLight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9415654" y="1717362"/>
            <a:ext cx="1574470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34750" indent="-234750">
              <a:spcBef>
                <a:spcPct val="20000"/>
              </a:spcBef>
              <a:buClr>
                <a:srgbClr val="FFFFFF"/>
              </a:buClr>
              <a:buFont typeface="Wingdings" charset="2"/>
              <a:buChar char="§"/>
            </a:pPr>
            <a:r>
              <a:rPr lang="en-US" sz="3000" b="1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Seravek ExtraLight"/>
                <a:ea typeface="Arial" charset="0"/>
                <a:cs typeface="Seravek ExtraLight"/>
              </a:rPr>
              <a:t>Output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9570120" y="4701727"/>
            <a:ext cx="1420004" cy="45134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333" i="1" dirty="0">
                <a:latin typeface="Seravek ExtraLight"/>
                <a:cs typeface="Seravek ExtraLight"/>
              </a:rPr>
              <a:t>Pedestrian</a:t>
            </a:r>
            <a:endParaRPr lang="en-US" sz="2333" i="1" baseline="-25000" dirty="0">
              <a:latin typeface="Seravek ExtraLight"/>
              <a:cs typeface="Seravek ExtraLight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9586907" y="2644293"/>
            <a:ext cx="1543243" cy="45134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333" i="1" dirty="0">
                <a:latin typeface="Seravek ExtraLight"/>
                <a:cs typeface="Seravek ExtraLight"/>
              </a:rPr>
              <a:t>Car</a:t>
            </a:r>
            <a:endParaRPr lang="en-US" sz="2333" i="1" baseline="-25000" dirty="0">
              <a:latin typeface="Seravek ExtraLight"/>
              <a:cs typeface="Seravek ExtraLight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547757" y="1438333"/>
            <a:ext cx="4450802" cy="2463299"/>
            <a:chOff x="547757" y="1438333"/>
            <a:chExt cx="4450802" cy="2463299"/>
          </a:xfrm>
        </p:grpSpPr>
        <p:pic>
          <p:nvPicPr>
            <p:cNvPr id="5" name="Picture 4" descr="2016-04-18-1460992862-2887201-iStock_000022162723_Small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7757" y="2116580"/>
              <a:ext cx="2092430" cy="1392490"/>
            </a:xfrm>
            <a:prstGeom prst="rect">
              <a:avLst/>
            </a:prstGeom>
          </p:spPr>
        </p:pic>
        <p:sp>
          <p:nvSpPr>
            <p:cNvPr id="24" name="Rectangle 23"/>
            <p:cNvSpPr/>
            <p:nvPr/>
          </p:nvSpPr>
          <p:spPr>
            <a:xfrm>
              <a:off x="658895" y="1438333"/>
              <a:ext cx="1252266" cy="5539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234750" indent="-234750">
                <a:spcBef>
                  <a:spcPct val="20000"/>
                </a:spcBef>
                <a:buClr>
                  <a:srgbClr val="FFFFFF"/>
                </a:buClr>
                <a:buFont typeface="Wingdings" charset="2"/>
                <a:buChar char="§"/>
              </a:pPr>
              <a:r>
                <a:rPr lang="en-US" sz="3000" b="1" kern="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Seravek ExtraLight"/>
                  <a:ea typeface="Arial" charset="0"/>
                  <a:cs typeface="Seravek ExtraLight"/>
                </a:rPr>
                <a:t>Input</a:t>
              </a:r>
            </a:p>
          </p:txBody>
        </p:sp>
        <p:cxnSp>
          <p:nvCxnSpPr>
            <p:cNvPr id="6" name="Elbow Connector 5"/>
            <p:cNvCxnSpPr>
              <a:stCxn id="5" idx="3"/>
              <a:endCxn id="4" idx="1"/>
            </p:cNvCxnSpPr>
            <p:nvPr/>
          </p:nvCxnSpPr>
          <p:spPr>
            <a:xfrm>
              <a:off x="2640187" y="2812825"/>
              <a:ext cx="2358372" cy="1088807"/>
            </a:xfrm>
            <a:prstGeom prst="bentConnector3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" name="Straight Arrow Connector 11"/>
          <p:cNvCxnSpPr>
            <a:stCxn id="4" idx="3"/>
            <a:endCxn id="19" idx="1"/>
          </p:cNvCxnSpPr>
          <p:nvPr/>
        </p:nvCxnSpPr>
        <p:spPr>
          <a:xfrm flipV="1">
            <a:off x="7006788" y="3880235"/>
            <a:ext cx="2588132" cy="2139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8628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447301821"/>
              </p:ext>
            </p:extLst>
          </p:nvPr>
        </p:nvGraphicFramePr>
        <p:xfrm>
          <a:off x="133113" y="2218607"/>
          <a:ext cx="11954102" cy="27462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7" name="Group 6"/>
          <p:cNvGrpSpPr/>
          <p:nvPr/>
        </p:nvGrpSpPr>
        <p:grpSpPr>
          <a:xfrm>
            <a:off x="4448645" y="2117223"/>
            <a:ext cx="2283885" cy="1008482"/>
            <a:chOff x="1752526" y="2613025"/>
            <a:chExt cx="6370748" cy="2387846"/>
          </a:xfrm>
        </p:grpSpPr>
        <p:pic>
          <p:nvPicPr>
            <p:cNvPr id="8" name="Picture 74" descr="Newspaper clipping_Small"/>
            <p:cNvPicPr preferRelativeResize="0">
              <a:picLocks noChangeAspect="1" noChangeArrowheads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52526" y="2613025"/>
              <a:ext cx="6370748" cy="23878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Text Box 75"/>
            <p:cNvSpPr txBox="1">
              <a:spLocks noChangeArrowheads="1"/>
            </p:cNvSpPr>
            <p:nvPr/>
          </p:nvSpPr>
          <p:spPr bwMode="auto">
            <a:xfrm rot="21354215">
              <a:off x="2342080" y="2875355"/>
              <a:ext cx="5334231" cy="17989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22839" rIns="22839" anchor="ctr"/>
            <a:lstStyle>
              <a:lvl1pPr eaLnBrk="0" hangingPunct="0">
                <a:defRPr sz="12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ctr"/>
              <a:r>
                <a:rPr lang="en-US" sz="2398" b="1" i="1" dirty="0">
                  <a:solidFill>
                    <a:schemeClr val="bg1"/>
                  </a:solidFill>
                  <a:latin typeface="Helvetica Neue Medium" charset="0"/>
                  <a:ea typeface="Helvetica Neue Medium" charset="0"/>
                  <a:cs typeface="Helvetica Neue Medium" charset="0"/>
                </a:rPr>
                <a:t>Choosing best model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9153114" y="2046651"/>
            <a:ext cx="2283885" cy="1008482"/>
            <a:chOff x="1752526" y="2613025"/>
            <a:chExt cx="6370748" cy="2387846"/>
          </a:xfrm>
        </p:grpSpPr>
        <p:pic>
          <p:nvPicPr>
            <p:cNvPr id="11" name="Picture 74" descr="Newspaper clipping_Small"/>
            <p:cNvPicPr preferRelativeResize="0">
              <a:picLocks noChangeAspect="1" noChangeArrowheads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52526" y="2613025"/>
              <a:ext cx="6370748" cy="23878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Text Box 75"/>
            <p:cNvSpPr txBox="1">
              <a:spLocks noChangeArrowheads="1"/>
            </p:cNvSpPr>
            <p:nvPr/>
          </p:nvSpPr>
          <p:spPr bwMode="auto">
            <a:xfrm rot="21354215">
              <a:off x="2342080" y="2875355"/>
              <a:ext cx="5334231" cy="17989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22839" rIns="22839" anchor="ctr"/>
            <a:lstStyle>
              <a:lvl1pPr eaLnBrk="0" hangingPunct="0">
                <a:defRPr sz="12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ctr"/>
              <a:r>
                <a:rPr lang="en-US" sz="2398" b="1" i="1" dirty="0">
                  <a:solidFill>
                    <a:schemeClr val="bg1"/>
                  </a:solidFill>
                  <a:latin typeface="Helvetica Neue Medium" charset="0"/>
                  <a:ea typeface="Helvetica Neue Medium" charset="0"/>
                  <a:cs typeface="Helvetica Neue Medium" charset="0"/>
                </a:rPr>
                <a:t>Models lose accuracy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7391743" y="4128369"/>
            <a:ext cx="2283885" cy="1008482"/>
            <a:chOff x="1752526" y="2613025"/>
            <a:chExt cx="6370748" cy="2387846"/>
          </a:xfrm>
        </p:grpSpPr>
        <p:pic>
          <p:nvPicPr>
            <p:cNvPr id="14" name="Picture 74" descr="Newspaper clipping_Small"/>
            <p:cNvPicPr preferRelativeResize="0">
              <a:picLocks noChangeAspect="1" noChangeArrowheads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52526" y="2613025"/>
              <a:ext cx="6370748" cy="23878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" name="Text Box 75"/>
            <p:cNvSpPr txBox="1">
              <a:spLocks noChangeArrowheads="1"/>
            </p:cNvSpPr>
            <p:nvPr/>
          </p:nvSpPr>
          <p:spPr bwMode="auto">
            <a:xfrm rot="21354215">
              <a:off x="2342080" y="2875355"/>
              <a:ext cx="5334231" cy="17989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22839" rIns="22839" anchor="ctr"/>
            <a:lstStyle>
              <a:lvl1pPr eaLnBrk="0" hangingPunct="0">
                <a:defRPr sz="12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ctr"/>
              <a:r>
                <a:rPr lang="en-US" sz="2398" b="1" i="1" dirty="0">
                  <a:solidFill>
                    <a:schemeClr val="bg1"/>
                  </a:solidFill>
                  <a:latin typeface="Helvetica Neue Medium" charset="0"/>
                  <a:ea typeface="Helvetica Neue Medium" charset="0"/>
                  <a:cs typeface="Helvetica Neue Medium" charset="0"/>
                </a:rPr>
                <a:t>Scalable deployment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266690" y="2141824"/>
            <a:ext cx="2283885" cy="1008482"/>
            <a:chOff x="1752526" y="2613025"/>
            <a:chExt cx="6370748" cy="2387846"/>
          </a:xfrm>
        </p:grpSpPr>
        <p:pic>
          <p:nvPicPr>
            <p:cNvPr id="17" name="Picture 74" descr="Newspaper clipping_Small"/>
            <p:cNvPicPr preferRelativeResize="0">
              <a:picLocks noChangeAspect="1" noChangeArrowheads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52526" y="2613025"/>
              <a:ext cx="6370748" cy="23878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" name="Text Box 75"/>
            <p:cNvSpPr txBox="1">
              <a:spLocks noChangeArrowheads="1"/>
            </p:cNvSpPr>
            <p:nvPr/>
          </p:nvSpPr>
          <p:spPr bwMode="auto">
            <a:xfrm rot="21354215">
              <a:off x="2342080" y="2875355"/>
              <a:ext cx="5334231" cy="17989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22839" rIns="22839" anchor="ctr"/>
            <a:lstStyle>
              <a:lvl1pPr eaLnBrk="0" hangingPunct="0">
                <a:defRPr sz="12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ctr"/>
              <a:r>
                <a:rPr lang="en-US" sz="2398" b="1" i="1" dirty="0">
                  <a:solidFill>
                    <a:schemeClr val="bg1"/>
                  </a:solidFill>
                  <a:latin typeface="Helvetica Neue Medium" charset="0"/>
                  <a:ea typeface="Helvetica Neue Medium" charset="0"/>
                  <a:cs typeface="Helvetica Neue Medium" charset="0"/>
                </a:rPr>
                <a:t>Creating examples</a:t>
              </a: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2164760" y="4057797"/>
            <a:ext cx="2283885" cy="1008482"/>
            <a:chOff x="1752526" y="2613025"/>
            <a:chExt cx="6370748" cy="2387846"/>
          </a:xfrm>
        </p:grpSpPr>
        <p:pic>
          <p:nvPicPr>
            <p:cNvPr id="20" name="Picture 74" descr="Newspaper clipping_Small"/>
            <p:cNvPicPr preferRelativeResize="0">
              <a:picLocks noChangeAspect="1" noChangeArrowheads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52526" y="2613025"/>
              <a:ext cx="6370748" cy="23878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" name="Text Box 75"/>
            <p:cNvSpPr txBox="1">
              <a:spLocks noChangeArrowheads="1"/>
            </p:cNvSpPr>
            <p:nvPr/>
          </p:nvSpPr>
          <p:spPr bwMode="auto">
            <a:xfrm rot="21354215">
              <a:off x="2342080" y="2875355"/>
              <a:ext cx="5334231" cy="17989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22839" rIns="22839" anchor="ctr"/>
            <a:lstStyle>
              <a:lvl1pPr eaLnBrk="0" hangingPunct="0">
                <a:defRPr sz="12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ctr"/>
              <a:r>
                <a:rPr lang="en-US" sz="2398" b="1" i="1" dirty="0">
                  <a:solidFill>
                    <a:schemeClr val="bg1"/>
                  </a:solidFill>
                  <a:latin typeface="Helvetica Neue Medium" charset="0"/>
                  <a:ea typeface="Helvetica Neue Medium" charset="0"/>
                  <a:cs typeface="Helvetica Neue Medium" charset="0"/>
                </a:rPr>
                <a:t>Automating DS work</a:t>
              </a:r>
            </a:p>
          </p:txBody>
        </p:sp>
      </p:grpSp>
      <p:sp>
        <p:nvSpPr>
          <p:cNvPr id="22" name="Text Placeholder 2"/>
          <p:cNvSpPr txBox="1">
            <a:spLocks/>
          </p:cNvSpPr>
          <p:nvPr/>
        </p:nvSpPr>
        <p:spPr>
          <a:xfrm>
            <a:off x="133113" y="209693"/>
            <a:ext cx="7471455" cy="129146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fontAlgn="t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800" kern="1200" baseline="0">
                <a:solidFill>
                  <a:schemeClr val="accent5">
                    <a:lumMod val="75000"/>
                  </a:schemeClr>
                </a:solidFill>
                <a:latin typeface="Arial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 smtClean="0">
                <a:solidFill>
                  <a:srgbClr val="0C8B7C"/>
                </a:solidFill>
                <a:ea typeface="Arial" charset="0"/>
                <a:cs typeface="Arial" charset="0"/>
              </a:rPr>
              <a:t>The Machine Learning Workflow</a:t>
            </a:r>
            <a:endParaRPr lang="en-US" sz="3600" dirty="0">
              <a:solidFill>
                <a:srgbClr val="0C8B7C"/>
              </a:solidFill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127753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9085" y="-54160"/>
            <a:ext cx="11517312" cy="1143000"/>
          </a:xfrm>
        </p:spPr>
        <p:txBody>
          <a:bodyPr/>
          <a:lstStyle/>
          <a:p>
            <a:pPr fontAlgn="t">
              <a:spcBef>
                <a:spcPts val="1000"/>
              </a:spcBef>
            </a:pPr>
            <a:r>
              <a:rPr lang="en-US" sz="3600" dirty="0">
                <a:solidFill>
                  <a:srgbClr val="0C8B7C"/>
                </a:solidFill>
                <a:ea typeface="+mn-ea"/>
                <a:cs typeface="+mn-cs"/>
              </a:rPr>
              <a:t>What do you </a:t>
            </a:r>
            <a:r>
              <a:rPr lang="en-US" sz="3600" dirty="0" smtClean="0">
                <a:solidFill>
                  <a:srgbClr val="0C8B7C"/>
                </a:solidFill>
                <a:ea typeface="+mn-ea"/>
                <a:cs typeface="+mn-cs"/>
              </a:rPr>
              <a:t>need </a:t>
            </a:r>
            <a:r>
              <a:rPr lang="en-US" sz="3600" dirty="0">
                <a:solidFill>
                  <a:srgbClr val="0C8B7C"/>
                </a:solidFill>
                <a:ea typeface="+mn-ea"/>
                <a:cs typeface="+mn-cs"/>
              </a:rPr>
              <a:t>to </a:t>
            </a:r>
            <a:r>
              <a:rPr lang="en-US" sz="3600" dirty="0" smtClean="0">
                <a:solidFill>
                  <a:srgbClr val="0C8B7C"/>
                </a:solidFill>
                <a:ea typeface="+mn-ea"/>
                <a:cs typeface="+mn-cs"/>
              </a:rPr>
              <a:t>do </a:t>
            </a:r>
            <a:r>
              <a:rPr lang="en-US" sz="3600" dirty="0">
                <a:solidFill>
                  <a:srgbClr val="0C8B7C"/>
                </a:solidFill>
                <a:ea typeface="+mn-ea"/>
                <a:cs typeface="+mn-cs"/>
              </a:rPr>
              <a:t>Machine Learning?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927282" y="1090136"/>
            <a:ext cx="7243135" cy="1334303"/>
            <a:chOff x="927282" y="1090136"/>
            <a:chExt cx="7243135" cy="1334303"/>
          </a:xfrm>
        </p:grpSpPr>
        <p:sp>
          <p:nvSpPr>
            <p:cNvPr id="4" name="Rectangle 3"/>
            <p:cNvSpPr/>
            <p:nvPr/>
          </p:nvSpPr>
          <p:spPr>
            <a:xfrm>
              <a:off x="927282" y="1171789"/>
              <a:ext cx="5130292" cy="1208928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108843" tIns="54422" rIns="108843" bIns="54422" rtlCol="0" anchor="ctr"/>
            <a:lstStyle/>
            <a:p>
              <a:pPr algn="ctr"/>
              <a:r>
                <a:rPr lang="en-US" sz="5333" dirty="0">
                  <a:latin typeface="Seravek"/>
                  <a:cs typeface="Seravek"/>
                </a:rPr>
                <a:t>Data</a:t>
              </a:r>
            </a:p>
          </p:txBody>
        </p:sp>
        <p:pic>
          <p:nvPicPr>
            <p:cNvPr id="9" name="Picture 8" descr="twco_ibm_logo_main_2.jpg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9154" y="1090136"/>
              <a:ext cx="2071263" cy="1334303"/>
            </a:xfrm>
            <a:prstGeom prst="rect">
              <a:avLst/>
            </a:prstGeom>
          </p:spPr>
        </p:pic>
      </p:grpSp>
      <p:grpSp>
        <p:nvGrpSpPr>
          <p:cNvPr id="3" name="Group 2"/>
          <p:cNvGrpSpPr/>
          <p:nvPr/>
        </p:nvGrpSpPr>
        <p:grpSpPr>
          <a:xfrm>
            <a:off x="927282" y="2602981"/>
            <a:ext cx="10679115" cy="1628058"/>
            <a:chOff x="927282" y="2481140"/>
            <a:chExt cx="10679115" cy="1628058"/>
          </a:xfrm>
        </p:grpSpPr>
        <p:sp>
          <p:nvSpPr>
            <p:cNvPr id="20" name="Rectangle 19"/>
            <p:cNvSpPr/>
            <p:nvPr/>
          </p:nvSpPr>
          <p:spPr>
            <a:xfrm>
              <a:off x="927282" y="2708897"/>
              <a:ext cx="5130292" cy="1208928"/>
            </a:xfrm>
            <a:prstGeom prst="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lIns="108843" tIns="54422" rIns="108843" bIns="54422" rtlCol="0" anchor="ctr"/>
            <a:lstStyle/>
            <a:p>
              <a:pPr algn="ctr"/>
              <a:r>
                <a:rPr lang="en-US" sz="5333" dirty="0">
                  <a:latin typeface="Seravek"/>
                  <a:cs typeface="Seravek"/>
                </a:rPr>
                <a:t>Tools</a:t>
              </a:r>
            </a:p>
          </p:txBody>
        </p:sp>
        <p:pic>
          <p:nvPicPr>
            <p:cNvPr id="12" name="Picture 11" descr="logo_datasicence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82375" y="2788398"/>
              <a:ext cx="2214880" cy="1320800"/>
            </a:xfrm>
            <a:prstGeom prst="rect">
              <a:avLst/>
            </a:prstGeom>
          </p:spPr>
        </p:pic>
        <p:pic>
          <p:nvPicPr>
            <p:cNvPr id="16" name="Picture 15" descr="spark-logo-trademark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46374" y="2954889"/>
              <a:ext cx="1460023" cy="776608"/>
            </a:xfrm>
            <a:prstGeom prst="rect">
              <a:avLst/>
            </a:prstGeom>
          </p:spPr>
        </p:pic>
        <p:pic>
          <p:nvPicPr>
            <p:cNvPr id="11" name="Picture 10" descr="IBM-Watson-image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65431" y="2481140"/>
              <a:ext cx="1566138" cy="1566138"/>
            </a:xfrm>
            <a:prstGeom prst="rect">
              <a:avLst/>
            </a:prstGeom>
          </p:spPr>
        </p:pic>
      </p:grpSp>
      <p:grpSp>
        <p:nvGrpSpPr>
          <p:cNvPr id="6" name="Group 5"/>
          <p:cNvGrpSpPr/>
          <p:nvPr/>
        </p:nvGrpSpPr>
        <p:grpSpPr>
          <a:xfrm>
            <a:off x="927282" y="4231039"/>
            <a:ext cx="7757169" cy="1217323"/>
            <a:chOff x="927282" y="4231039"/>
            <a:chExt cx="7757169" cy="1217323"/>
          </a:xfrm>
        </p:grpSpPr>
        <p:sp>
          <p:nvSpPr>
            <p:cNvPr id="5" name="Rectangle 4"/>
            <p:cNvSpPr/>
            <p:nvPr/>
          </p:nvSpPr>
          <p:spPr>
            <a:xfrm>
              <a:off x="927282" y="4231039"/>
              <a:ext cx="5130292" cy="1208928"/>
            </a:xfrm>
            <a:prstGeom prst="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lIns="108843" tIns="54422" rIns="108843" bIns="54422" rtlCol="0" anchor="ctr"/>
            <a:lstStyle/>
            <a:p>
              <a:pPr algn="ctr"/>
              <a:r>
                <a:rPr lang="en-US" sz="5333" dirty="0">
                  <a:latin typeface="Seravek"/>
                  <a:cs typeface="Seravek"/>
                </a:rPr>
                <a:t>Expertise</a:t>
              </a:r>
            </a:p>
          </p:txBody>
        </p:sp>
        <p:pic>
          <p:nvPicPr>
            <p:cNvPr id="13" name="Picture 12" descr="C9oOUdnUQAAWB_g.jp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40579" y="4239034"/>
              <a:ext cx="2243872" cy="120932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28765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109765" y="95224"/>
            <a:ext cx="10712564" cy="521222"/>
          </a:xfrm>
        </p:spPr>
        <p:txBody>
          <a:bodyPr/>
          <a:lstStyle/>
          <a:p>
            <a:r>
              <a:rPr lang="en-US" dirty="0"/>
              <a:t>Machine Learning Everywhere </a:t>
            </a:r>
            <a:r>
              <a:rPr lang="mr-IN" dirty="0"/>
              <a:t>–</a:t>
            </a:r>
            <a:r>
              <a:rPr lang="en-US" dirty="0"/>
              <a:t> An Open Platform</a:t>
            </a:r>
          </a:p>
        </p:txBody>
      </p:sp>
      <p:sp>
        <p:nvSpPr>
          <p:cNvPr id="10" name="Slide Number Placeholder 3"/>
          <p:cNvSpPr txBox="1">
            <a:spLocks/>
          </p:cNvSpPr>
          <p:nvPr/>
        </p:nvSpPr>
        <p:spPr>
          <a:xfrm>
            <a:off x="5974479" y="6416841"/>
            <a:ext cx="580665" cy="249812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 baseline="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4A8A213-8E92-D94A-82D7-8578C89CAF17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11" name="Date Placeholder 4"/>
          <p:cNvSpPr txBox="1">
            <a:spLocks/>
          </p:cNvSpPr>
          <p:nvPr/>
        </p:nvSpPr>
        <p:spPr>
          <a:xfrm>
            <a:off x="109766" y="6416841"/>
            <a:ext cx="2743200" cy="249812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 baseline="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IBM Analytics </a:t>
            </a:r>
            <a:r>
              <a:rPr lang="en-US" b="1"/>
              <a:t>| Global Elite</a:t>
            </a:r>
            <a:endParaRPr lang="en-US" b="1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9471" y="1249591"/>
            <a:ext cx="977764" cy="784656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5452" y="2824926"/>
            <a:ext cx="1128596" cy="1204636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70376" y="5189889"/>
            <a:ext cx="1922484" cy="728214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07115" y="1098266"/>
            <a:ext cx="1657696" cy="1357811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07375" y="1249591"/>
            <a:ext cx="2266745" cy="871825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80797" y="2114213"/>
            <a:ext cx="1162261" cy="82753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56788" y="4589907"/>
            <a:ext cx="1717332" cy="85585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2457" y="4774921"/>
            <a:ext cx="1673165" cy="109196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21715" y="1080653"/>
            <a:ext cx="1957286" cy="742192"/>
          </a:xfrm>
          <a:prstGeom prst="rect">
            <a:avLst/>
          </a:prstGeom>
        </p:spPr>
      </p:pic>
      <p:grpSp>
        <p:nvGrpSpPr>
          <p:cNvPr id="31" name="Group 30"/>
          <p:cNvGrpSpPr/>
          <p:nvPr/>
        </p:nvGrpSpPr>
        <p:grpSpPr>
          <a:xfrm>
            <a:off x="4310228" y="3124390"/>
            <a:ext cx="2520296" cy="1465517"/>
            <a:chOff x="1289595" y="10832022"/>
            <a:chExt cx="5040591" cy="2931032"/>
          </a:xfrm>
        </p:grpSpPr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1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353589" y="10832022"/>
              <a:ext cx="3050261" cy="1365941"/>
            </a:xfrm>
            <a:prstGeom prst="rect">
              <a:avLst/>
            </a:prstGeom>
          </p:spPr>
        </p:pic>
        <p:sp>
          <p:nvSpPr>
            <p:cNvPr id="33" name="TextBox 32"/>
            <p:cNvSpPr txBox="1"/>
            <p:nvPr/>
          </p:nvSpPr>
          <p:spPr>
            <a:xfrm>
              <a:off x="1289595" y="12470393"/>
              <a:ext cx="5040591" cy="12926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7116"/>
              <a:r>
                <a:rPr lang="en-US" sz="1800" dirty="0">
                  <a:ea typeface="Arial" charset="0"/>
                  <a:cs typeface="Arial" charset="0"/>
                </a:rPr>
                <a:t>Data Science Experience</a:t>
              </a:r>
              <a:endParaRPr lang="en-US" sz="1800" baseline="30000" dirty="0">
                <a:ea typeface="Arial" charset="0"/>
                <a:cs typeface="Arial" charset="0"/>
              </a:endParaRPr>
            </a:p>
          </p:txBody>
        </p:sp>
      </p:grpSp>
      <p:pic>
        <p:nvPicPr>
          <p:cNvPr id="34" name="Picture 3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301278" y="2621655"/>
            <a:ext cx="1245630" cy="1214874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157697" y="5032404"/>
            <a:ext cx="1697225" cy="954689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926045" y="5001823"/>
            <a:ext cx="1824616" cy="865058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87129" y="3415725"/>
            <a:ext cx="2509981" cy="722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553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"/>
          <p:cNvSpPr txBox="1">
            <a:spLocks/>
          </p:cNvSpPr>
          <p:nvPr/>
        </p:nvSpPr>
        <p:spPr bwMode="auto">
          <a:xfrm>
            <a:off x="1606503" y="2037630"/>
            <a:ext cx="3569500" cy="1656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173038" indent="-173038" defTabSz="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396875" indent="-173038" defTabSz="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625475" indent="-168275" defTabSz="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803275" indent="-173038" defTabSz="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1260475" indent="-173038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1717675" indent="-173038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2174875" indent="-173038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2632075" indent="-173038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defRPr/>
            </a:pPr>
            <a:r>
              <a:rPr lang="en-US" altLang="en-US" sz="3000" dirty="0">
                <a:latin typeface="Helvetica Light"/>
              </a:rPr>
              <a:t>Companies must shift to a</a:t>
            </a:r>
          </a:p>
          <a:p>
            <a:pPr>
              <a:defRPr/>
            </a:pPr>
            <a:r>
              <a:rPr lang="en-US" altLang="en-US" sz="3000" b="1" dirty="0">
                <a:latin typeface="Helvetica Light"/>
              </a:rPr>
              <a:t>Data-Driven</a:t>
            </a:r>
            <a:r>
              <a:rPr lang="en-US" altLang="en-US" sz="3000" dirty="0">
                <a:latin typeface="Helvetica Light"/>
              </a:rPr>
              <a:t> Business</a:t>
            </a:r>
          </a:p>
        </p:txBody>
      </p:sp>
      <p:pic>
        <p:nvPicPr>
          <p:cNvPr id="3" name="Picture 50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1496" y="5073758"/>
            <a:ext cx="388144" cy="398860"/>
          </a:xfrm>
          <a:prstGeom prst="rect">
            <a:avLst/>
          </a:prstGeom>
          <a:noFill/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80"/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6108" y="5055899"/>
            <a:ext cx="417909" cy="416719"/>
          </a:xfrm>
          <a:prstGeom prst="rect">
            <a:avLst/>
          </a:prstGeom>
          <a:noFill/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81"/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724" y="5186866"/>
            <a:ext cx="496491" cy="285751"/>
          </a:xfrm>
          <a:prstGeom prst="rect">
            <a:avLst/>
          </a:prstGeom>
          <a:noFill/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82"/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0487" y="5061852"/>
            <a:ext cx="410767" cy="410765"/>
          </a:xfrm>
          <a:prstGeom prst="rect">
            <a:avLst/>
          </a:prstGeom>
          <a:noFill/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7830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8785" y="1573212"/>
            <a:ext cx="4173825" cy="4567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7831" name="Rectangle 12"/>
          <p:cNvSpPr>
            <a:spLocks noChangeArrowheads="1"/>
          </p:cNvSpPr>
          <p:nvPr/>
        </p:nvSpPr>
        <p:spPr bwMode="auto">
          <a:xfrm>
            <a:off x="6946616" y="4322765"/>
            <a:ext cx="3078163" cy="1368425"/>
          </a:xfrm>
          <a:prstGeom prst="rect">
            <a:avLst/>
          </a:prstGeom>
          <a:solidFill>
            <a:schemeClr val="tx1">
              <a:alpha val="65097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defTabSz="457200">
              <a:defRPr sz="16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173038" indent="-173038" defTabSz="457200">
              <a:defRPr sz="16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396875" indent="-173038" defTabSz="457200">
              <a:defRPr sz="16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625475" indent="-168275" defTabSz="457200">
              <a:defRPr sz="16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803275" indent="-173038" defTabSz="457200">
              <a:defRPr sz="16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1260475" indent="-173038" defTabSz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1717675" indent="-173038" defTabSz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2174875" indent="-173038" defTabSz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2632075" indent="-173038" defTabSz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endParaRPr lang="en-US" altLang="en-US" sz="900">
              <a:solidFill>
                <a:schemeClr val="bg2"/>
              </a:solidFill>
            </a:endParaRPr>
          </a:p>
        </p:txBody>
      </p:sp>
      <p:sp>
        <p:nvSpPr>
          <p:cNvPr id="9" name="TextBox 14"/>
          <p:cNvSpPr txBox="1">
            <a:spLocks noChangeArrowheads="1"/>
          </p:cNvSpPr>
          <p:nvPr/>
        </p:nvSpPr>
        <p:spPr bwMode="auto">
          <a:xfrm>
            <a:off x="7592728" y="4310063"/>
            <a:ext cx="2424112" cy="13618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34283" rIns="68564" bIns="34283">
            <a:spAutoFit/>
          </a:bodyPr>
          <a:lstStyle>
            <a:lvl1pPr defTabSz="341313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341313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341313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341313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341313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3413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3413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3413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3413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>
              <a:defRPr/>
            </a:pPr>
            <a:r>
              <a:rPr lang="en-US" altLang="en-US" sz="2100" dirty="0">
                <a:solidFill>
                  <a:schemeClr val="bg2"/>
                </a:solidFill>
                <a:latin typeface="Helvetica Light"/>
              </a:rPr>
              <a:t>are vulnerable</a:t>
            </a:r>
            <a:br>
              <a:rPr lang="en-US" altLang="en-US" sz="2100" dirty="0">
                <a:solidFill>
                  <a:schemeClr val="bg2"/>
                </a:solidFill>
                <a:latin typeface="Helvetica Light"/>
              </a:rPr>
            </a:br>
            <a:r>
              <a:rPr lang="en-US" altLang="en-US" sz="2100" dirty="0">
                <a:solidFill>
                  <a:schemeClr val="bg2"/>
                </a:solidFill>
                <a:latin typeface="Helvetica Light"/>
              </a:rPr>
              <a:t> 	to disruption within </a:t>
            </a:r>
          </a:p>
          <a:p>
            <a:pPr algn="r" eaLnBrk="1" hangingPunct="1">
              <a:defRPr/>
            </a:pPr>
            <a:r>
              <a:rPr lang="en-US" altLang="en-US" sz="2100" b="1" i="1" dirty="0">
                <a:solidFill>
                  <a:schemeClr val="bg2"/>
                </a:solidFill>
                <a:latin typeface="Helvetica Light"/>
              </a:rPr>
              <a:t>three</a:t>
            </a:r>
            <a:r>
              <a:rPr lang="en-US" altLang="en-US" sz="2100" dirty="0">
                <a:solidFill>
                  <a:schemeClr val="bg2"/>
                </a:solidFill>
                <a:latin typeface="Helvetica Light"/>
              </a:rPr>
              <a:t> years </a:t>
            </a:r>
          </a:p>
        </p:txBody>
      </p:sp>
      <p:sp>
        <p:nvSpPr>
          <p:cNvPr id="10" name="TextBox 14"/>
          <p:cNvSpPr txBox="1">
            <a:spLocks noChangeArrowheads="1"/>
          </p:cNvSpPr>
          <p:nvPr/>
        </p:nvSpPr>
        <p:spPr bwMode="auto">
          <a:xfrm>
            <a:off x="7151404" y="4908551"/>
            <a:ext cx="1138237" cy="39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34283" rIns="68564" bIns="34283" anchor="ctr"/>
          <a:lstStyle>
            <a:lvl1pPr defTabSz="341313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341313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341313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341313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341313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3413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3413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3413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3413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>
              <a:lnSpc>
                <a:spcPts val="2100"/>
              </a:lnSpc>
              <a:defRPr/>
            </a:pPr>
            <a:r>
              <a:rPr lang="en-US" altLang="en-US" sz="4051" b="1" dirty="0">
                <a:solidFill>
                  <a:schemeClr val="bg2"/>
                </a:solidFill>
              </a:rPr>
              <a:t>72%</a:t>
            </a:r>
            <a:endParaRPr lang="en-US" altLang="en-US" sz="4051" dirty="0">
              <a:solidFill>
                <a:schemeClr val="bg2"/>
              </a:solidFill>
            </a:endParaRPr>
          </a:p>
        </p:txBody>
      </p:sp>
      <p:pic>
        <p:nvPicPr>
          <p:cNvPr id="77834" name="Picture 8"/>
          <p:cNvPicPr>
            <a:picLocks noChangeAspect="1"/>
          </p:cNvPicPr>
          <p:nvPr/>
        </p:nvPicPr>
        <p:blipFill>
          <a:blip r:embed="rId8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5854" y="5749925"/>
            <a:ext cx="576263" cy="293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itle 1"/>
          <p:cNvSpPr txBox="1">
            <a:spLocks/>
          </p:cNvSpPr>
          <p:nvPr/>
        </p:nvSpPr>
        <p:spPr>
          <a:xfrm>
            <a:off x="238296" y="-19047"/>
            <a:ext cx="11189639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kern="1200" baseline="0">
                <a:solidFill>
                  <a:srgbClr val="5498E4"/>
                </a:solidFill>
                <a:latin typeface="Arial" charset="0"/>
                <a:ea typeface="+mj-ea"/>
                <a:cs typeface="+mj-cs"/>
              </a:defRPr>
            </a:lvl1pPr>
          </a:lstStyle>
          <a:p>
            <a:pPr fontAlgn="t">
              <a:spcBef>
                <a:spcPts val="1000"/>
              </a:spcBef>
            </a:pPr>
            <a:r>
              <a:rPr lang="en-CA" sz="3600" dirty="0" smtClean="0">
                <a:solidFill>
                  <a:schemeClr val="accent5">
                    <a:lumMod val="75000"/>
                  </a:schemeClr>
                </a:solidFill>
                <a:ea typeface="+mn-ea"/>
                <a:cs typeface="+mn-cs"/>
              </a:rPr>
              <a:t>Transformation is Critical</a:t>
            </a:r>
            <a:r>
              <a:rPr lang="mr-IN" sz="3600" dirty="0" smtClean="0">
                <a:solidFill>
                  <a:schemeClr val="accent5">
                    <a:lumMod val="75000"/>
                  </a:schemeClr>
                </a:solidFill>
                <a:ea typeface="+mn-ea"/>
                <a:cs typeface="+mn-cs"/>
              </a:rPr>
              <a:t>…</a:t>
            </a:r>
            <a:endParaRPr lang="en-US" sz="3600" dirty="0">
              <a:solidFill>
                <a:schemeClr val="accent5">
                  <a:lumMod val="75000"/>
                </a:schemeClr>
              </a:solidFill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41849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/>
          <p:cNvSpPr txBox="1">
            <a:spLocks/>
          </p:cNvSpPr>
          <p:nvPr/>
        </p:nvSpPr>
        <p:spPr bwMode="gray">
          <a:xfrm>
            <a:off x="6352423" y="1915669"/>
            <a:ext cx="4168524" cy="28007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91440" bIns="0" numCol="1" anchor="t" anchorCtr="0" compatLnSpc="1">
            <a:prstTxWarp prst="textNoShape">
              <a:avLst/>
            </a:prstTxWarp>
            <a:spAutoFit/>
          </a:bodyPr>
          <a:lstStyle>
            <a:lvl1pPr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defRPr sz="1400" kern="1200">
                <a:solidFill>
                  <a:schemeClr val="tx1"/>
                </a:solidFill>
                <a:latin typeface="HelvNeue Light for IBM"/>
                <a:ea typeface="MS PGothic" pitchFamily="34" charset="-128"/>
                <a:cs typeface="MS PGothic" pitchFamily="34" charset="-128"/>
              </a:defRPr>
            </a:lvl1pPr>
            <a:lvl2pPr marL="407630" indent="-151598" algn="l" defTabSz="457200" rtl="0" eaLnBrk="0" fontAlgn="base" hangingPunct="0">
              <a:spcBef>
                <a:spcPts val="588"/>
              </a:spcBef>
              <a:spcAft>
                <a:spcPct val="0"/>
              </a:spcAft>
              <a:buFont typeface="Arial" pitchFamily="34" charset="0"/>
              <a:buChar char="-"/>
              <a:defRPr sz="1500" kern="1200">
                <a:solidFill>
                  <a:schemeClr val="tx1"/>
                </a:solidFill>
                <a:latin typeface="HelvNeue Light for IBM"/>
                <a:ea typeface="MS PGothic" pitchFamily="34" charset="-128"/>
                <a:cs typeface="MS PGothic" pitchFamily="34" charset="-128"/>
              </a:defRPr>
            </a:lvl2pPr>
            <a:lvl3pPr marL="535646" indent="-151598" algn="l" defTabSz="457200" rtl="0" eaLnBrk="0" fontAlgn="base" hangingPunct="0">
              <a:spcBef>
                <a:spcPts val="588"/>
              </a:spcBef>
              <a:spcAft>
                <a:spcPct val="0"/>
              </a:spcAft>
              <a:buFont typeface="Lucida Grande" pitchFamily="-84" charset="0"/>
              <a:buChar char="-"/>
              <a:defRPr sz="1500" kern="1200">
                <a:solidFill>
                  <a:schemeClr val="tx1"/>
                </a:solidFill>
                <a:latin typeface="HelvNeue Light for IBM"/>
                <a:ea typeface="MS PGothic" pitchFamily="34" charset="-128"/>
                <a:cs typeface="MS PGothic" pitchFamily="34" charset="-128"/>
              </a:defRPr>
            </a:lvl3pPr>
            <a:lvl4pPr marL="631658" indent="-151598" algn="l" defTabSz="457200" rtl="0" eaLnBrk="0" fontAlgn="base" hangingPunct="0">
              <a:spcBef>
                <a:spcPts val="588"/>
              </a:spcBef>
              <a:spcAft>
                <a:spcPct val="0"/>
              </a:spcAft>
              <a:buFont typeface="Wingdings" pitchFamily="2" charset="2"/>
              <a:buChar char="-"/>
              <a:defRPr sz="1500" kern="1200">
                <a:solidFill>
                  <a:schemeClr val="tx1"/>
                </a:solidFill>
                <a:latin typeface="HelvNeue Light for IBM"/>
                <a:ea typeface="MS PGothic" pitchFamily="34" charset="-128"/>
                <a:cs typeface="MS PGothic" pitchFamily="34" charset="-128"/>
              </a:defRPr>
            </a:lvl4pPr>
            <a:lvl5pPr marL="791678" indent="-151598" algn="l" defTabSz="457200" rtl="0" eaLnBrk="0" fontAlgn="base" hangingPunct="0">
              <a:spcBef>
                <a:spcPts val="588"/>
              </a:spcBef>
              <a:spcAft>
                <a:spcPct val="0"/>
              </a:spcAft>
              <a:buFont typeface="Arial" pitchFamily="34" charset="0"/>
              <a:buChar char="-"/>
              <a:defRPr sz="1500" kern="1200">
                <a:solidFill>
                  <a:schemeClr val="tx1"/>
                </a:solidFill>
                <a:latin typeface="HelvNeue Light for IBM"/>
                <a:ea typeface="MS PGothic" pitchFamily="34" charset="-128"/>
                <a:cs typeface="MS PGothic" pitchFamily="34" charset="-128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sz="2600" dirty="0">
                <a:latin typeface="Helvetica" pitchFamily="34" charset="0"/>
              </a:rPr>
              <a:t>IBM Data Science Experience is an environment that brings together everything that a Data Scientist needs to be more productive, including tools, data and content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28161" y="2237563"/>
            <a:ext cx="3865271" cy="1641840"/>
          </a:xfrm>
          <a:prstGeom prst="rect">
            <a:avLst/>
          </a:prstGeom>
        </p:spPr>
      </p:pic>
      <p:sp>
        <p:nvSpPr>
          <p:cNvPr id="7" name="Text Placeholder 2"/>
          <p:cNvSpPr txBox="1">
            <a:spLocks/>
          </p:cNvSpPr>
          <p:nvPr/>
        </p:nvSpPr>
        <p:spPr bwMode="gray">
          <a:xfrm>
            <a:off x="2945905" y="5555872"/>
            <a:ext cx="6584921" cy="6155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91440" bIns="0" numCol="1" anchor="t" anchorCtr="0" compatLnSpc="1">
            <a:prstTxWarp prst="textNoShape">
              <a:avLst/>
            </a:prstTxWarp>
            <a:spAutoFit/>
          </a:bodyPr>
          <a:lstStyle>
            <a:lvl1pPr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defRPr sz="1400" kern="1200">
                <a:solidFill>
                  <a:schemeClr val="tx1"/>
                </a:solidFill>
                <a:latin typeface="HelvNeue Light for IBM"/>
                <a:ea typeface="MS PGothic" pitchFamily="34" charset="-128"/>
                <a:cs typeface="MS PGothic" pitchFamily="34" charset="-128"/>
              </a:defRPr>
            </a:lvl1pPr>
            <a:lvl2pPr marL="407630" indent="-151598" algn="l" defTabSz="457200" rtl="0" eaLnBrk="0" fontAlgn="base" hangingPunct="0">
              <a:spcBef>
                <a:spcPts val="588"/>
              </a:spcBef>
              <a:spcAft>
                <a:spcPct val="0"/>
              </a:spcAft>
              <a:buFont typeface="Arial" pitchFamily="34" charset="0"/>
              <a:buChar char="-"/>
              <a:defRPr sz="1500" kern="1200">
                <a:solidFill>
                  <a:schemeClr val="tx1"/>
                </a:solidFill>
                <a:latin typeface="HelvNeue Light for IBM"/>
                <a:ea typeface="MS PGothic" pitchFamily="34" charset="-128"/>
                <a:cs typeface="MS PGothic" pitchFamily="34" charset="-128"/>
              </a:defRPr>
            </a:lvl2pPr>
            <a:lvl3pPr marL="535646" indent="-151598" algn="l" defTabSz="457200" rtl="0" eaLnBrk="0" fontAlgn="base" hangingPunct="0">
              <a:spcBef>
                <a:spcPts val="588"/>
              </a:spcBef>
              <a:spcAft>
                <a:spcPct val="0"/>
              </a:spcAft>
              <a:buFont typeface="Lucida Grande" pitchFamily="-84" charset="0"/>
              <a:buChar char="-"/>
              <a:defRPr sz="1500" kern="1200">
                <a:solidFill>
                  <a:schemeClr val="tx1"/>
                </a:solidFill>
                <a:latin typeface="HelvNeue Light for IBM"/>
                <a:ea typeface="MS PGothic" pitchFamily="34" charset="-128"/>
                <a:cs typeface="MS PGothic" pitchFamily="34" charset="-128"/>
              </a:defRPr>
            </a:lvl3pPr>
            <a:lvl4pPr marL="631658" indent="-151598" algn="l" defTabSz="457200" rtl="0" eaLnBrk="0" fontAlgn="base" hangingPunct="0">
              <a:spcBef>
                <a:spcPts val="588"/>
              </a:spcBef>
              <a:spcAft>
                <a:spcPct val="0"/>
              </a:spcAft>
              <a:buFont typeface="Wingdings" pitchFamily="2" charset="2"/>
              <a:buChar char="-"/>
              <a:defRPr sz="1500" kern="1200">
                <a:solidFill>
                  <a:schemeClr val="tx1"/>
                </a:solidFill>
                <a:latin typeface="HelvNeue Light for IBM"/>
                <a:ea typeface="MS PGothic" pitchFamily="34" charset="-128"/>
                <a:cs typeface="MS PGothic" pitchFamily="34" charset="-128"/>
              </a:defRPr>
            </a:lvl4pPr>
            <a:lvl5pPr marL="791678" indent="-151598" algn="l" defTabSz="457200" rtl="0" eaLnBrk="0" fontAlgn="base" hangingPunct="0">
              <a:spcBef>
                <a:spcPts val="588"/>
              </a:spcBef>
              <a:spcAft>
                <a:spcPct val="0"/>
              </a:spcAft>
              <a:buFont typeface="Arial" pitchFamily="34" charset="0"/>
              <a:buChar char="-"/>
              <a:defRPr sz="1500" kern="1200">
                <a:solidFill>
                  <a:schemeClr val="tx1"/>
                </a:solidFill>
                <a:latin typeface="HelvNeue Light for IBM"/>
                <a:ea typeface="MS PGothic" pitchFamily="34" charset="-128"/>
                <a:cs typeface="MS PGothic" pitchFamily="34" charset="-128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sz="4000" b="1" dirty="0">
                <a:latin typeface="Helvetica" pitchFamily="34" charset="0"/>
              </a:rPr>
              <a:t>Be a better data scientist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 idx="4294967295"/>
          </p:nvPr>
        </p:nvSpPr>
        <p:spPr>
          <a:xfrm>
            <a:off x="89085" y="-54160"/>
            <a:ext cx="11517312" cy="1143000"/>
          </a:xfrm>
        </p:spPr>
        <p:txBody>
          <a:bodyPr/>
          <a:lstStyle/>
          <a:p>
            <a:pPr fontAlgn="t">
              <a:spcBef>
                <a:spcPts val="1000"/>
              </a:spcBef>
            </a:pPr>
            <a:r>
              <a:rPr lang="en-US" sz="3600" dirty="0" smtClean="0">
                <a:solidFill>
                  <a:srgbClr val="0C8B7C"/>
                </a:solidFill>
                <a:ea typeface="+mn-ea"/>
                <a:cs typeface="+mn-cs"/>
              </a:rPr>
              <a:t>IBM Open Data Science Platform</a:t>
            </a:r>
            <a:endParaRPr lang="en-US" sz="3600" dirty="0">
              <a:solidFill>
                <a:srgbClr val="0C8B7C"/>
              </a:solidFill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75858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0660" name="Object 2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25589" y="1589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9" name="think-cell Slide" r:id="rId5" imgW="38100" imgH="38100" progId="TCLayout.ActiveDocument.1">
                  <p:embed/>
                </p:oleObj>
              </mc:Choice>
              <mc:Fallback>
                <p:oleObj name="think-cell Slide" r:id="rId5" imgW="38100" imgH="38100" progId="TCLayout.ActiveDocument.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5589" y="1589"/>
                        <a:ext cx="1587" cy="1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" name="Rectangle 36"/>
          <p:cNvSpPr>
            <a:spLocks noChangeArrowheads="1"/>
          </p:cNvSpPr>
          <p:nvPr/>
        </p:nvSpPr>
        <p:spPr bwMode="auto">
          <a:xfrm>
            <a:off x="1265939" y="2054886"/>
            <a:ext cx="2703512" cy="28346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GB" sz="2200" dirty="0"/>
              <a:t>Notebooks are </a:t>
            </a:r>
            <a:r>
              <a:rPr lang="en-GB" sz="2200" b="1" dirty="0"/>
              <a:t>interactive</a:t>
            </a:r>
            <a:r>
              <a:rPr lang="en-GB" sz="2200" dirty="0"/>
              <a:t> computational environments, in which you can </a:t>
            </a:r>
            <a:r>
              <a:rPr lang="en-GB" sz="2200" b="1" dirty="0"/>
              <a:t>combine</a:t>
            </a:r>
            <a:r>
              <a:rPr lang="en-GB" sz="2200" dirty="0"/>
              <a:t> code execution, rich text, mathematics, plots and rich media.</a:t>
            </a:r>
          </a:p>
        </p:txBody>
      </p:sp>
      <p:pic>
        <p:nvPicPr>
          <p:cNvPr id="36" name="Picture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0114" y="1298867"/>
            <a:ext cx="5097868" cy="458214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 descr="https://pbs.twimg.com/profile_images/510150524444749824/G9zPOizA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6259" y="1892910"/>
            <a:ext cx="845885" cy="948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/>
          <p:cNvSpPr>
            <a:spLocks noGrp="1"/>
          </p:cNvSpPr>
          <p:nvPr>
            <p:ph type="title" idx="4294967295"/>
          </p:nvPr>
        </p:nvSpPr>
        <p:spPr>
          <a:xfrm>
            <a:off x="89085" y="-54160"/>
            <a:ext cx="11517312" cy="1143000"/>
          </a:xfrm>
        </p:spPr>
        <p:txBody>
          <a:bodyPr/>
          <a:lstStyle/>
          <a:p>
            <a:pPr fontAlgn="t">
              <a:spcBef>
                <a:spcPts val="1000"/>
              </a:spcBef>
            </a:pPr>
            <a:r>
              <a:rPr lang="en-US" sz="3600" dirty="0" smtClean="0">
                <a:solidFill>
                  <a:schemeClr val="accent5">
                    <a:lumMod val="75000"/>
                  </a:schemeClr>
                </a:solidFill>
                <a:ea typeface="+mn-ea"/>
                <a:cs typeface="+mn-cs"/>
              </a:rPr>
              <a:t>Notebooks and more</a:t>
            </a:r>
            <a:r>
              <a:rPr lang="mr-IN" sz="3600" dirty="0" smtClean="0">
                <a:solidFill>
                  <a:schemeClr val="accent5">
                    <a:lumMod val="75000"/>
                  </a:schemeClr>
                </a:solidFill>
                <a:ea typeface="+mn-ea"/>
                <a:cs typeface="+mn-cs"/>
              </a:rPr>
              <a:t>…</a:t>
            </a:r>
            <a:endParaRPr lang="en-US" sz="3600" dirty="0">
              <a:solidFill>
                <a:schemeClr val="accent5">
                  <a:lumMod val="75000"/>
                </a:schemeClr>
              </a:solidFill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362024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25589" y="1589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71" name="think-cell Slide" r:id="rId4" imgW="381" imgH="381" progId="TCLayout.ActiveDocument.1">
                  <p:embed/>
                </p:oleObj>
              </mc:Choice>
              <mc:Fallback>
                <p:oleObj name="think-cell Slide" r:id="rId4" imgW="381" imgH="381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25589" y="1589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2" descr="C:\DOCUME~1\user\LOCALS~1\Temp\Rar$DR07.781\doctor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3173"/>
            <a:ext cx="12192000" cy="685482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2953" y="197109"/>
            <a:ext cx="11556569" cy="987464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+mn-lt"/>
              </a:rPr>
              <a:t>Divide by function: </a:t>
            </a:r>
            <a:r>
              <a:rPr lang="en-US" dirty="0"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+mn-lt"/>
              </a:rPr>
              <a:t>Similar to a surgical team, notebooks enable work to be partitioned functionally, by skill level</a:t>
            </a:r>
          </a:p>
        </p:txBody>
      </p:sp>
      <p:sp>
        <p:nvSpPr>
          <p:cNvPr id="7" name="Rectangle 6"/>
          <p:cNvSpPr/>
          <p:nvPr/>
        </p:nvSpPr>
        <p:spPr>
          <a:xfrm>
            <a:off x="1714501" y="3387726"/>
            <a:ext cx="2019300" cy="1362076"/>
          </a:xfrm>
          <a:prstGeom prst="rect">
            <a:avLst/>
          </a:prstGeom>
          <a:solidFill>
            <a:srgbClr val="C9F1FF">
              <a:alpha val="8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Surgeon: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Executes all other pre and post work</a:t>
            </a:r>
          </a:p>
        </p:txBody>
      </p:sp>
      <p:sp>
        <p:nvSpPr>
          <p:cNvPr id="9" name="Rectangle 8"/>
          <p:cNvSpPr/>
          <p:nvPr/>
        </p:nvSpPr>
        <p:spPr>
          <a:xfrm>
            <a:off x="6091238" y="3554279"/>
            <a:ext cx="2106036" cy="1559061"/>
          </a:xfrm>
          <a:prstGeom prst="rect">
            <a:avLst/>
          </a:prstGeom>
          <a:solidFill>
            <a:srgbClr val="C9F1FF">
              <a:alpha val="8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Attending Surgeon: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Executes most delicate procedures requiring greatest skill</a:t>
            </a:r>
          </a:p>
        </p:txBody>
      </p:sp>
      <p:sp>
        <p:nvSpPr>
          <p:cNvPr id="10" name="Rectangle 9"/>
          <p:cNvSpPr/>
          <p:nvPr/>
        </p:nvSpPr>
        <p:spPr>
          <a:xfrm>
            <a:off x="9672955" y="3013010"/>
            <a:ext cx="2019300" cy="1362076"/>
          </a:xfrm>
          <a:prstGeom prst="rect">
            <a:avLst/>
          </a:prstGeom>
          <a:solidFill>
            <a:srgbClr val="C9F1FF">
              <a:alpha val="8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Resident: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Preps the patient and assists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714501" y="4800602"/>
            <a:ext cx="2019300" cy="1362076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Data Scientist: </a:t>
            </a:r>
            <a:r>
              <a:rPr lang="en-US" sz="1600" dirty="0">
                <a:solidFill>
                  <a:schemeClr val="tx1"/>
                </a:solidFill>
              </a:rPr>
              <a:t>Exploratory analysis, feature selection, deployment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092825" y="5165726"/>
            <a:ext cx="2106036" cy="1362076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Sr. Data Scientist: </a:t>
            </a:r>
            <a:r>
              <a:rPr lang="en-US" sz="1600" dirty="0">
                <a:solidFill>
                  <a:schemeClr val="tx1"/>
                </a:solidFill>
              </a:rPr>
              <a:t>Builds advanced models, reviews earlier work</a:t>
            </a:r>
          </a:p>
        </p:txBody>
      </p:sp>
      <p:sp>
        <p:nvSpPr>
          <p:cNvPr id="13" name="Rectangle 12"/>
          <p:cNvSpPr/>
          <p:nvPr/>
        </p:nvSpPr>
        <p:spPr>
          <a:xfrm>
            <a:off x="9672955" y="4432301"/>
            <a:ext cx="2019300" cy="1362076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Business Analyst: </a:t>
            </a:r>
            <a:r>
              <a:rPr lang="en-US" sz="1600" dirty="0">
                <a:solidFill>
                  <a:schemeClr val="tx1"/>
                </a:solidFill>
              </a:rPr>
              <a:t>Articulates problem, finds and prepares data</a:t>
            </a:r>
          </a:p>
        </p:txBody>
      </p:sp>
      <p:sp>
        <p:nvSpPr>
          <p:cNvPr id="16" name="Rectangle 6"/>
          <p:cNvSpPr>
            <a:spLocks noChangeArrowheads="1"/>
          </p:cNvSpPr>
          <p:nvPr/>
        </p:nvSpPr>
        <p:spPr bwMode="black">
          <a:xfrm>
            <a:off x="7458075" y="6481763"/>
            <a:ext cx="3054351" cy="2314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9" rIns="92075" bIns="46039">
            <a:spAutoFit/>
          </a:bodyPr>
          <a:lstStyle/>
          <a:p>
            <a:pPr algn="r"/>
            <a:r>
              <a:rPr lang="en-US" sz="900" dirty="0">
                <a:solidFill>
                  <a:schemeClr val="bg2"/>
                </a:solidFill>
              </a:rPr>
              <a:t>© 2016 IBM Corporation</a:t>
            </a:r>
          </a:p>
        </p:txBody>
      </p:sp>
      <p:sp>
        <p:nvSpPr>
          <p:cNvPr id="17" name="Rectangle 6"/>
          <p:cNvSpPr>
            <a:spLocks noChangeArrowheads="1"/>
          </p:cNvSpPr>
          <p:nvPr/>
        </p:nvSpPr>
        <p:spPr bwMode="auto">
          <a:xfrm>
            <a:off x="1714500" y="6456363"/>
            <a:ext cx="552451" cy="2476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fld id="{35981CAD-D717-E041-9EB6-AABBDF800876}" type="slidenum">
              <a:rPr lang="en-US" sz="1000">
                <a:solidFill>
                  <a:schemeClr val="bg1"/>
                </a:solidFill>
              </a:rPr>
              <a:pPr>
                <a:defRPr/>
              </a:pPr>
              <a:t>22</a:t>
            </a:fld>
            <a:endParaRPr lang="en-US" sz="1000">
              <a:solidFill>
                <a:schemeClr val="bg1"/>
              </a:solidFill>
            </a:endParaRPr>
          </a:p>
        </p:txBody>
      </p:sp>
      <p:pic>
        <p:nvPicPr>
          <p:cNvPr id="18" name="Picture 7" descr="ibm_sp_lockup_western-02"/>
          <p:cNvPicPr>
            <a:picLocks noChangeAspect="1" noChangeArrowheads="1"/>
          </p:cNvPicPr>
          <p:nvPr/>
        </p:nvPicPr>
        <p:blipFill>
          <a:blip r:embed="rId7" cstate="print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283439" y="6442052"/>
            <a:ext cx="817632" cy="3108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19011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sosceles Triangle 10"/>
          <p:cNvSpPr/>
          <p:nvPr/>
        </p:nvSpPr>
        <p:spPr bwMode="gray">
          <a:xfrm rot="5400000">
            <a:off x="6829403" y="2036161"/>
            <a:ext cx="1271464" cy="219456"/>
          </a:xfrm>
          <a:prstGeom prst="triangl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 bwMode="gray">
          <a:xfrm>
            <a:off x="7692192" y="1687554"/>
            <a:ext cx="2775283" cy="877923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/>
                </a:solidFill>
              </a:rPr>
              <a:t>Internal and external collaborators can be added, with relevant roles / permissions set by project owner</a:t>
            </a:r>
          </a:p>
        </p:txBody>
      </p:sp>
      <p:sp>
        <p:nvSpPr>
          <p:cNvPr id="13" name="Rectangle 12"/>
          <p:cNvSpPr/>
          <p:nvPr/>
        </p:nvSpPr>
        <p:spPr bwMode="gray">
          <a:xfrm>
            <a:off x="7692192" y="3290366"/>
            <a:ext cx="2775283" cy="95410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</a:rPr>
              <a:t>Any type of analytical asset can be part of a project, clicking on asset opens it in the right tool and in project context</a:t>
            </a:r>
          </a:p>
        </p:txBody>
      </p:sp>
      <p:sp>
        <p:nvSpPr>
          <p:cNvPr id="14" name="Rectangle 13"/>
          <p:cNvSpPr/>
          <p:nvPr/>
        </p:nvSpPr>
        <p:spPr bwMode="gray">
          <a:xfrm>
            <a:off x="7692192" y="5019611"/>
            <a:ext cx="2775283" cy="738664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</a:rPr>
              <a:t>Each project provides its own separate storage space, available to collaborators only</a:t>
            </a:r>
          </a:p>
        </p:txBody>
      </p:sp>
      <p:sp>
        <p:nvSpPr>
          <p:cNvPr id="27" name="Isosceles Triangle 26"/>
          <p:cNvSpPr/>
          <p:nvPr/>
        </p:nvSpPr>
        <p:spPr bwMode="gray">
          <a:xfrm rot="5400000">
            <a:off x="6829403" y="3657688"/>
            <a:ext cx="1271464" cy="219456"/>
          </a:xfrm>
          <a:prstGeom prst="triangl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28" name="Isosceles Triangle 27"/>
          <p:cNvSpPr/>
          <p:nvPr/>
        </p:nvSpPr>
        <p:spPr bwMode="gray">
          <a:xfrm rot="5400000">
            <a:off x="6829403" y="5279216"/>
            <a:ext cx="1271464" cy="219456"/>
          </a:xfrm>
          <a:prstGeom prst="triangl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461287" y="1406826"/>
            <a:ext cx="4531077" cy="1478129"/>
          </a:xfrm>
          <a:prstGeom prst="rect">
            <a:avLst/>
          </a:prstGeom>
          <a:noFill/>
          <a:ln>
            <a:solidFill>
              <a:schemeClr val="accent1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2461287" y="3028354"/>
            <a:ext cx="4531077" cy="1478129"/>
          </a:xfrm>
          <a:prstGeom prst="rect">
            <a:avLst/>
          </a:prstGeom>
          <a:noFill/>
          <a:ln>
            <a:solidFill>
              <a:schemeClr val="accent1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2461287" y="4649881"/>
            <a:ext cx="4531077" cy="1478129"/>
          </a:xfrm>
          <a:prstGeom prst="rect">
            <a:avLst/>
          </a:prstGeom>
          <a:noFill/>
          <a:ln>
            <a:solidFill>
              <a:schemeClr val="accent1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tx1"/>
              </a:solidFill>
            </a:endParaRPr>
          </a:p>
        </p:txBody>
      </p:sp>
      <p:pic>
        <p:nvPicPr>
          <p:cNvPr id="30" name="Picture 29" descr="Persona_Chris_DataScientist_PNG.png"/>
          <p:cNvPicPr>
            <a:picLocks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11817" y="1709224"/>
            <a:ext cx="760443" cy="760443"/>
          </a:xfrm>
          <a:prstGeom prst="rect">
            <a:avLst/>
          </a:prstGeom>
        </p:spPr>
      </p:pic>
      <p:pic>
        <p:nvPicPr>
          <p:cNvPr id="31" name="Picture 30" descr="Persona_Eden_BusinessAnalyst_PNG.png"/>
          <p:cNvPicPr>
            <a:picLocks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1929" y="1709224"/>
            <a:ext cx="760443" cy="760443"/>
          </a:xfrm>
          <a:prstGeom prst="rect">
            <a:avLst/>
          </a:prstGeom>
        </p:spPr>
      </p:pic>
      <p:pic>
        <p:nvPicPr>
          <p:cNvPr id="33" name="Picture 32" descr="Persona_Harley_DataEngineer_PNG.png"/>
          <p:cNvPicPr>
            <a:picLocks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61165" y="1709224"/>
            <a:ext cx="760443" cy="760443"/>
          </a:xfrm>
          <a:prstGeom prst="rect">
            <a:avLst/>
          </a:prstGeom>
        </p:spPr>
      </p:pic>
      <p:pic>
        <p:nvPicPr>
          <p:cNvPr id="32" name="Picture 31" descr="Persona_Kai_ApplicationDeveloper_PNG.png"/>
          <p:cNvPicPr>
            <a:picLocks/>
          </p:cNvPicPr>
          <p:nvPr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4850931" y="1709224"/>
            <a:ext cx="760443" cy="760443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 bwMode="gray">
          <a:xfrm>
            <a:off x="2507953" y="1443694"/>
            <a:ext cx="586699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 defTabSz="895350">
              <a:spcBef>
                <a:spcPts val="300"/>
              </a:spcBef>
              <a:buClr>
                <a:srgbClr val="16B1EE"/>
              </a:buClr>
              <a:buSzPct val="125000"/>
              <a:defRPr sz="1000" b="1">
                <a:solidFill>
                  <a:srgbClr val="4B4B4B"/>
                </a:solidFill>
                <a:latin typeface="+mj-lt"/>
                <a:cs typeface="Helvetica Neue"/>
              </a:defRPr>
            </a:lvl1pPr>
            <a:lvl2pPr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US" sz="1400" dirty="0">
                <a:solidFill>
                  <a:schemeClr val="tx1"/>
                </a:solidFill>
              </a:rPr>
              <a:t>People</a:t>
            </a:r>
          </a:p>
        </p:txBody>
      </p:sp>
      <p:pic>
        <p:nvPicPr>
          <p:cNvPr id="46" name="Picture 45" descr="Persona_Chris_DataScientist_PNG.png"/>
          <p:cNvPicPr>
            <a:picLocks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4217" y="1861624"/>
            <a:ext cx="760443" cy="760443"/>
          </a:xfrm>
          <a:prstGeom prst="rect">
            <a:avLst/>
          </a:prstGeom>
        </p:spPr>
      </p:pic>
      <p:pic>
        <p:nvPicPr>
          <p:cNvPr id="55" name="Picture 54" descr="Persona_Chris_DataScientist_PNG.png"/>
          <p:cNvPicPr>
            <a:picLocks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16617" y="2014024"/>
            <a:ext cx="760443" cy="760443"/>
          </a:xfrm>
          <a:prstGeom prst="rect">
            <a:avLst/>
          </a:prstGeom>
        </p:spPr>
      </p:pic>
      <p:pic>
        <p:nvPicPr>
          <p:cNvPr id="56" name="Picture 55" descr="Persona_Eden_BusinessAnalyst_PNG.png"/>
          <p:cNvPicPr>
            <a:picLocks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54329" y="1861624"/>
            <a:ext cx="760443" cy="760443"/>
          </a:xfrm>
          <a:prstGeom prst="rect">
            <a:avLst/>
          </a:prstGeom>
        </p:spPr>
      </p:pic>
      <p:pic>
        <p:nvPicPr>
          <p:cNvPr id="61" name="Picture 60" descr="Persona_Kai_ApplicationDeveloper_PNG.png"/>
          <p:cNvPicPr>
            <a:picLocks/>
          </p:cNvPicPr>
          <p:nvPr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5003331" y="1861624"/>
            <a:ext cx="760443" cy="760443"/>
          </a:xfrm>
          <a:prstGeom prst="rect">
            <a:avLst/>
          </a:prstGeom>
        </p:spPr>
      </p:pic>
      <p:pic>
        <p:nvPicPr>
          <p:cNvPr id="62" name="Picture 61" descr="Persona_Kai_ApplicationDeveloper_PNG.png"/>
          <p:cNvPicPr>
            <a:picLocks/>
          </p:cNvPicPr>
          <p:nvPr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5155731" y="2014024"/>
            <a:ext cx="760443" cy="760443"/>
          </a:xfrm>
          <a:prstGeom prst="rect">
            <a:avLst/>
          </a:prstGeom>
        </p:spPr>
      </p:pic>
      <p:pic>
        <p:nvPicPr>
          <p:cNvPr id="64" name="Picture 63" descr="Persona_Harley_DataEngineer_PNG.png"/>
          <p:cNvPicPr>
            <a:picLocks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13565" y="1861624"/>
            <a:ext cx="760443" cy="760443"/>
          </a:xfrm>
          <a:prstGeom prst="rect">
            <a:avLst/>
          </a:prstGeom>
        </p:spPr>
      </p:pic>
      <p:sp>
        <p:nvSpPr>
          <p:cNvPr id="65" name="TextBox 64"/>
          <p:cNvSpPr txBox="1"/>
          <p:nvPr/>
        </p:nvSpPr>
        <p:spPr bwMode="gray">
          <a:xfrm>
            <a:off x="2507954" y="3066473"/>
            <a:ext cx="726161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 defTabSz="895350">
              <a:spcBef>
                <a:spcPts val="300"/>
              </a:spcBef>
              <a:buClr>
                <a:srgbClr val="16B1EE"/>
              </a:buClr>
              <a:buSzPct val="125000"/>
              <a:defRPr sz="1000" b="1">
                <a:solidFill>
                  <a:srgbClr val="4B4B4B"/>
                </a:solidFill>
                <a:latin typeface="+mj-lt"/>
                <a:cs typeface="Helvetica Neue"/>
              </a:defRPr>
            </a:lvl1pPr>
            <a:lvl2pPr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US" sz="1400" dirty="0">
                <a:solidFill>
                  <a:schemeClr val="tx1"/>
                </a:solidFill>
              </a:rPr>
              <a:t>Artifacts</a:t>
            </a:r>
          </a:p>
        </p:txBody>
      </p:sp>
      <p:grpSp>
        <p:nvGrpSpPr>
          <p:cNvPr id="66" name="Group 65"/>
          <p:cNvGrpSpPr/>
          <p:nvPr/>
        </p:nvGrpSpPr>
        <p:grpSpPr>
          <a:xfrm>
            <a:off x="2493911" y="3340943"/>
            <a:ext cx="659363" cy="764943"/>
            <a:chOff x="9488127" y="2728446"/>
            <a:chExt cx="659362" cy="764943"/>
          </a:xfrm>
        </p:grpSpPr>
        <p:sp>
          <p:nvSpPr>
            <p:cNvPr id="67" name="Rectangle 66"/>
            <p:cNvSpPr/>
            <p:nvPr/>
          </p:nvSpPr>
          <p:spPr>
            <a:xfrm>
              <a:off x="9556750" y="2773267"/>
              <a:ext cx="590739" cy="720122"/>
            </a:xfrm>
            <a:prstGeom prst="rect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tx1"/>
                </a:solidFill>
              </a:endParaRPr>
            </a:p>
          </p:txBody>
        </p:sp>
        <p:sp>
          <p:nvSpPr>
            <p:cNvPr id="68" name="Rectangle 67"/>
            <p:cNvSpPr/>
            <p:nvPr/>
          </p:nvSpPr>
          <p:spPr>
            <a:xfrm>
              <a:off x="9733934" y="2821897"/>
              <a:ext cx="370215" cy="284380"/>
            </a:xfrm>
            <a:prstGeom prst="rect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tx1"/>
                </a:solidFill>
              </a:endParaRPr>
            </a:p>
          </p:txBody>
        </p:sp>
        <p:sp>
          <p:nvSpPr>
            <p:cNvPr id="69" name="Rectangle 68"/>
            <p:cNvSpPr/>
            <p:nvPr/>
          </p:nvSpPr>
          <p:spPr>
            <a:xfrm>
              <a:off x="9733934" y="3158017"/>
              <a:ext cx="370215" cy="284380"/>
            </a:xfrm>
            <a:prstGeom prst="rect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tx1"/>
                </a:solidFill>
              </a:endParaRP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9488127" y="2728446"/>
              <a:ext cx="31931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err="1"/>
                <a:t>ln</a:t>
              </a:r>
              <a:r>
                <a:rPr lang="en-US" sz="1000" dirty="0"/>
                <a:t>:</a:t>
              </a: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9488127" y="3064382"/>
              <a:ext cx="31931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err="1"/>
                <a:t>ln</a:t>
              </a:r>
              <a:r>
                <a:rPr lang="en-US" sz="1000" dirty="0"/>
                <a:t>:</a:t>
              </a:r>
            </a:p>
          </p:txBody>
        </p:sp>
      </p:grpSp>
      <p:grpSp>
        <p:nvGrpSpPr>
          <p:cNvPr id="72" name="Group 71"/>
          <p:cNvGrpSpPr/>
          <p:nvPr/>
        </p:nvGrpSpPr>
        <p:grpSpPr>
          <a:xfrm>
            <a:off x="2646311" y="3493343"/>
            <a:ext cx="659363" cy="764943"/>
            <a:chOff x="9488127" y="2728446"/>
            <a:chExt cx="659362" cy="764943"/>
          </a:xfrm>
        </p:grpSpPr>
        <p:sp>
          <p:nvSpPr>
            <p:cNvPr id="73" name="Rectangle 72"/>
            <p:cNvSpPr/>
            <p:nvPr/>
          </p:nvSpPr>
          <p:spPr>
            <a:xfrm>
              <a:off x="9556750" y="2773267"/>
              <a:ext cx="590739" cy="720122"/>
            </a:xfrm>
            <a:prstGeom prst="rect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tx1"/>
                </a:solidFill>
              </a:endParaRPr>
            </a:p>
          </p:txBody>
        </p:sp>
        <p:sp>
          <p:nvSpPr>
            <p:cNvPr id="74" name="Rectangle 73"/>
            <p:cNvSpPr/>
            <p:nvPr/>
          </p:nvSpPr>
          <p:spPr>
            <a:xfrm>
              <a:off x="9733934" y="2821897"/>
              <a:ext cx="370215" cy="284380"/>
            </a:xfrm>
            <a:prstGeom prst="rect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tx1"/>
                </a:solidFill>
              </a:endParaRP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9733934" y="3158017"/>
              <a:ext cx="370215" cy="284380"/>
            </a:xfrm>
            <a:prstGeom prst="rect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tx1"/>
                </a:solidFill>
              </a:endParaRP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9488127" y="2728446"/>
              <a:ext cx="31931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err="1"/>
                <a:t>ln</a:t>
              </a:r>
              <a:r>
                <a:rPr lang="en-US" sz="1000" dirty="0"/>
                <a:t>:</a:t>
              </a: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9488127" y="3064382"/>
              <a:ext cx="31931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err="1"/>
                <a:t>ln</a:t>
              </a:r>
              <a:r>
                <a:rPr lang="en-US" sz="1000" dirty="0"/>
                <a:t>:</a:t>
              </a:r>
            </a:p>
          </p:txBody>
        </p:sp>
      </p:grpSp>
      <p:grpSp>
        <p:nvGrpSpPr>
          <p:cNvPr id="78" name="Group 77"/>
          <p:cNvGrpSpPr/>
          <p:nvPr/>
        </p:nvGrpSpPr>
        <p:grpSpPr>
          <a:xfrm>
            <a:off x="2798711" y="3645743"/>
            <a:ext cx="659363" cy="764943"/>
            <a:chOff x="9488127" y="2728446"/>
            <a:chExt cx="659362" cy="764943"/>
          </a:xfrm>
        </p:grpSpPr>
        <p:sp>
          <p:nvSpPr>
            <p:cNvPr id="79" name="Rectangle 78"/>
            <p:cNvSpPr/>
            <p:nvPr/>
          </p:nvSpPr>
          <p:spPr>
            <a:xfrm>
              <a:off x="9556750" y="2773267"/>
              <a:ext cx="590739" cy="720122"/>
            </a:xfrm>
            <a:prstGeom prst="rect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tx1"/>
                </a:solidFill>
              </a:endParaRPr>
            </a:p>
          </p:txBody>
        </p:sp>
        <p:sp>
          <p:nvSpPr>
            <p:cNvPr id="80" name="Rectangle 79"/>
            <p:cNvSpPr/>
            <p:nvPr/>
          </p:nvSpPr>
          <p:spPr>
            <a:xfrm>
              <a:off x="9733934" y="2821897"/>
              <a:ext cx="370215" cy="284380"/>
            </a:xfrm>
            <a:prstGeom prst="rect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tx1"/>
                </a:solidFill>
              </a:endParaRPr>
            </a:p>
          </p:txBody>
        </p:sp>
        <p:sp>
          <p:nvSpPr>
            <p:cNvPr id="81" name="Rectangle 80"/>
            <p:cNvSpPr/>
            <p:nvPr/>
          </p:nvSpPr>
          <p:spPr>
            <a:xfrm>
              <a:off x="9733934" y="3158017"/>
              <a:ext cx="370215" cy="284380"/>
            </a:xfrm>
            <a:prstGeom prst="rect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tx1"/>
                </a:solidFill>
              </a:endParaRPr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9488127" y="2728446"/>
              <a:ext cx="31931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err="1"/>
                <a:t>ln</a:t>
              </a:r>
              <a:r>
                <a:rPr lang="en-US" sz="1000" dirty="0"/>
                <a:t>:</a:t>
              </a: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9488127" y="3064382"/>
              <a:ext cx="31931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err="1"/>
                <a:t>ln</a:t>
              </a:r>
              <a:r>
                <a:rPr lang="en-US" sz="1000" dirty="0"/>
                <a:t>:</a:t>
              </a: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3488760" y="3483014"/>
            <a:ext cx="716067" cy="199899"/>
            <a:chOff x="-2411188" y="2659879"/>
            <a:chExt cx="716067" cy="199899"/>
          </a:xfrm>
        </p:grpSpPr>
        <p:sp>
          <p:nvSpPr>
            <p:cNvPr id="84" name="Pentagon 83"/>
            <p:cNvSpPr>
              <a:spLocks noChangeArrowheads="1"/>
            </p:cNvSpPr>
            <p:nvPr>
              <p:custDataLst>
                <p:tags r:id="rId10"/>
              </p:custDataLst>
            </p:nvPr>
          </p:nvSpPr>
          <p:spPr bwMode="gray">
            <a:xfrm>
              <a:off x="-2411188" y="2659879"/>
              <a:ext cx="230857" cy="199899"/>
            </a:xfrm>
            <a:prstGeom prst="homePlate">
              <a:avLst>
                <a:gd name="adj" fmla="val 22607"/>
              </a:avLst>
            </a:prstGeom>
            <a:solidFill>
              <a:schemeClr val="accent1">
                <a:lumMod val="75000"/>
              </a:schemeClr>
            </a:solidFill>
            <a:ln w="9525">
              <a:solidFill>
                <a:srgbClr val="00B0F0"/>
              </a:solidFill>
              <a:miter lim="800000"/>
              <a:headEnd/>
              <a:tailEnd/>
            </a:ln>
          </p:spPr>
          <p:txBody>
            <a:bodyPr wrap="square" lIns="73152" tIns="0" rIns="73152" bIns="0" anchor="ctr" anchorCtr="0">
              <a:noAutofit/>
            </a:bodyPr>
            <a:lstStyle/>
            <a:p>
              <a:pPr lvl="1" defTabSz="895328">
                <a:buClr>
                  <a:schemeClr val="tx2"/>
                </a:buClr>
                <a:buSzPct val="125000"/>
              </a:pPr>
              <a:endParaRPr lang="en-US" sz="900" b="1" dirty="0">
                <a:latin typeface="Helvetica"/>
                <a:cs typeface="Helvetica"/>
              </a:endParaRPr>
            </a:p>
          </p:txBody>
        </p:sp>
        <p:sp>
          <p:nvSpPr>
            <p:cNvPr id="85" name="Pentagon 84"/>
            <p:cNvSpPr>
              <a:spLocks noChangeArrowheads="1"/>
            </p:cNvSpPr>
            <p:nvPr>
              <p:custDataLst>
                <p:tags r:id="rId11"/>
              </p:custDataLst>
            </p:nvPr>
          </p:nvSpPr>
          <p:spPr bwMode="gray">
            <a:xfrm>
              <a:off x="-2168583" y="2659879"/>
              <a:ext cx="230857" cy="199899"/>
            </a:xfrm>
            <a:prstGeom prst="homePlate">
              <a:avLst>
                <a:gd name="adj" fmla="val 22607"/>
              </a:avLst>
            </a:prstGeom>
            <a:solidFill>
              <a:schemeClr val="accent1">
                <a:lumMod val="75000"/>
              </a:schemeClr>
            </a:solidFill>
            <a:ln w="9525">
              <a:solidFill>
                <a:srgbClr val="00B0F0"/>
              </a:solidFill>
              <a:miter lim="800000"/>
              <a:headEnd/>
              <a:tailEnd/>
            </a:ln>
          </p:spPr>
          <p:txBody>
            <a:bodyPr wrap="square" lIns="73152" tIns="0" rIns="73152" bIns="0" anchor="ctr" anchorCtr="0">
              <a:noAutofit/>
            </a:bodyPr>
            <a:lstStyle/>
            <a:p>
              <a:pPr lvl="1" defTabSz="895328">
                <a:buClr>
                  <a:schemeClr val="tx2"/>
                </a:buClr>
                <a:buSzPct val="125000"/>
              </a:pPr>
              <a:endParaRPr lang="en-US" sz="900" b="1" dirty="0">
                <a:latin typeface="Helvetica"/>
                <a:cs typeface="Helvetica"/>
              </a:endParaRPr>
            </a:p>
          </p:txBody>
        </p:sp>
        <p:sp>
          <p:nvSpPr>
            <p:cNvPr id="86" name="Pentagon 85"/>
            <p:cNvSpPr>
              <a:spLocks noChangeArrowheads="1"/>
            </p:cNvSpPr>
            <p:nvPr>
              <p:custDataLst>
                <p:tags r:id="rId12"/>
              </p:custDataLst>
            </p:nvPr>
          </p:nvSpPr>
          <p:spPr bwMode="gray">
            <a:xfrm>
              <a:off x="-1925978" y="2659879"/>
              <a:ext cx="230857" cy="199899"/>
            </a:xfrm>
            <a:prstGeom prst="homePlate">
              <a:avLst>
                <a:gd name="adj" fmla="val 22607"/>
              </a:avLst>
            </a:prstGeom>
            <a:solidFill>
              <a:schemeClr val="accent1">
                <a:lumMod val="75000"/>
              </a:schemeClr>
            </a:solidFill>
            <a:ln w="9525">
              <a:solidFill>
                <a:srgbClr val="00B0F0"/>
              </a:solidFill>
              <a:miter lim="800000"/>
              <a:headEnd/>
              <a:tailEnd/>
            </a:ln>
          </p:spPr>
          <p:txBody>
            <a:bodyPr wrap="square" lIns="73152" tIns="0" rIns="73152" bIns="0" anchor="ctr" anchorCtr="0">
              <a:noAutofit/>
            </a:bodyPr>
            <a:lstStyle/>
            <a:p>
              <a:pPr lvl="1" defTabSz="895328">
                <a:buClr>
                  <a:schemeClr val="tx2"/>
                </a:buClr>
                <a:buSzPct val="125000"/>
              </a:pPr>
              <a:endParaRPr lang="en-US" sz="900" b="1" dirty="0">
                <a:latin typeface="Helvetica"/>
                <a:cs typeface="Helvetica"/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4575273" y="3412896"/>
            <a:ext cx="431203" cy="443983"/>
            <a:chOff x="-1467271" y="2349872"/>
            <a:chExt cx="431202" cy="443983"/>
          </a:xfrm>
        </p:grpSpPr>
        <p:sp>
          <p:nvSpPr>
            <p:cNvPr id="88" name="Oval 87"/>
            <p:cNvSpPr/>
            <p:nvPr/>
          </p:nvSpPr>
          <p:spPr bwMode="gray">
            <a:xfrm>
              <a:off x="-1467271" y="2349872"/>
              <a:ext cx="431202" cy="443983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900">
                <a:solidFill>
                  <a:schemeClr val="tx1"/>
                </a:solidFill>
              </a:endParaRPr>
            </a:p>
          </p:txBody>
        </p:sp>
        <p:pic>
          <p:nvPicPr>
            <p:cNvPr id="89" name="Picture 13" descr="Image result for share icon vector png"/>
            <p:cNvPicPr>
              <a:picLocks noChangeAspect="1" noChangeArrowheads="1"/>
            </p:cNvPicPr>
            <p:nvPr/>
          </p:nvPicPr>
          <p:blipFill>
            <a:blip r:embed="rId18" cstate="screen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gray">
            <a:xfrm flipH="1">
              <a:off x="-1264385" y="2505838"/>
              <a:ext cx="194773" cy="243544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0" name="Picture 13" descr="Image result for share icon vector png"/>
            <p:cNvPicPr>
              <a:picLocks noChangeAspect="1" noChangeArrowheads="1"/>
            </p:cNvPicPr>
            <p:nvPr/>
          </p:nvPicPr>
          <p:blipFill>
            <a:blip r:embed="rId18" cstate="screen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gray">
            <a:xfrm flipH="1">
              <a:off x="-1391376" y="2423418"/>
              <a:ext cx="194773" cy="243544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97" name="Picture 21" descr="Image result for master data vector png"/>
          <p:cNvPicPr>
            <a:picLocks noChangeAspect="1" noChangeArrowheads="1"/>
          </p:cNvPicPr>
          <p:nvPr/>
        </p:nvPicPr>
        <p:blipFill>
          <a:blip r:embed="rId19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gray">
          <a:xfrm>
            <a:off x="3211466" y="5166101"/>
            <a:ext cx="612015" cy="61003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8" name="Group 97"/>
          <p:cNvGrpSpPr/>
          <p:nvPr/>
        </p:nvGrpSpPr>
        <p:grpSpPr>
          <a:xfrm>
            <a:off x="4727673" y="3565296"/>
            <a:ext cx="431203" cy="443983"/>
            <a:chOff x="-1467271" y="2349872"/>
            <a:chExt cx="431202" cy="443983"/>
          </a:xfrm>
        </p:grpSpPr>
        <p:sp>
          <p:nvSpPr>
            <p:cNvPr id="99" name="Oval 98"/>
            <p:cNvSpPr/>
            <p:nvPr/>
          </p:nvSpPr>
          <p:spPr bwMode="gray">
            <a:xfrm>
              <a:off x="-1467271" y="2349872"/>
              <a:ext cx="431202" cy="443983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900">
                <a:solidFill>
                  <a:schemeClr val="tx1"/>
                </a:solidFill>
              </a:endParaRPr>
            </a:p>
          </p:txBody>
        </p:sp>
        <p:pic>
          <p:nvPicPr>
            <p:cNvPr id="100" name="Picture 13" descr="Image result for share icon vector png"/>
            <p:cNvPicPr>
              <a:picLocks noChangeAspect="1" noChangeArrowheads="1"/>
            </p:cNvPicPr>
            <p:nvPr/>
          </p:nvPicPr>
          <p:blipFill>
            <a:blip r:embed="rId18" cstate="screen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gray">
            <a:xfrm flipH="1">
              <a:off x="-1264385" y="2505838"/>
              <a:ext cx="194773" cy="243544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1" name="Picture 13" descr="Image result for share icon vector png"/>
            <p:cNvPicPr>
              <a:picLocks noChangeAspect="1" noChangeArrowheads="1"/>
            </p:cNvPicPr>
            <p:nvPr/>
          </p:nvPicPr>
          <p:blipFill>
            <a:blip r:embed="rId18" cstate="screen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gray">
            <a:xfrm flipH="1">
              <a:off x="-1391376" y="2423418"/>
              <a:ext cx="194773" cy="243544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2" name="Group 101"/>
          <p:cNvGrpSpPr/>
          <p:nvPr/>
        </p:nvGrpSpPr>
        <p:grpSpPr>
          <a:xfrm>
            <a:off x="4880073" y="3717696"/>
            <a:ext cx="431203" cy="443983"/>
            <a:chOff x="-1467271" y="2349872"/>
            <a:chExt cx="431202" cy="443983"/>
          </a:xfrm>
        </p:grpSpPr>
        <p:sp>
          <p:nvSpPr>
            <p:cNvPr id="103" name="Oval 102"/>
            <p:cNvSpPr/>
            <p:nvPr/>
          </p:nvSpPr>
          <p:spPr bwMode="gray">
            <a:xfrm>
              <a:off x="-1467271" y="2349872"/>
              <a:ext cx="431202" cy="443983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900">
                <a:solidFill>
                  <a:schemeClr val="tx1"/>
                </a:solidFill>
              </a:endParaRPr>
            </a:p>
          </p:txBody>
        </p:sp>
        <p:pic>
          <p:nvPicPr>
            <p:cNvPr id="104" name="Picture 13" descr="Image result for share icon vector png"/>
            <p:cNvPicPr>
              <a:picLocks noChangeAspect="1" noChangeArrowheads="1"/>
            </p:cNvPicPr>
            <p:nvPr/>
          </p:nvPicPr>
          <p:blipFill>
            <a:blip r:embed="rId18" cstate="screen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gray">
            <a:xfrm flipH="1">
              <a:off x="-1264385" y="2505838"/>
              <a:ext cx="194773" cy="243544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5" name="Picture 13" descr="Image result for share icon vector png"/>
            <p:cNvPicPr>
              <a:picLocks noChangeAspect="1" noChangeArrowheads="1"/>
            </p:cNvPicPr>
            <p:nvPr/>
          </p:nvPicPr>
          <p:blipFill>
            <a:blip r:embed="rId18" cstate="screen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gray">
            <a:xfrm flipH="1">
              <a:off x="-1391376" y="2423418"/>
              <a:ext cx="194773" cy="243544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6" name="Group 105"/>
          <p:cNvGrpSpPr/>
          <p:nvPr/>
        </p:nvGrpSpPr>
        <p:grpSpPr>
          <a:xfrm>
            <a:off x="3641160" y="3635414"/>
            <a:ext cx="716067" cy="199899"/>
            <a:chOff x="-2411188" y="2659879"/>
            <a:chExt cx="716067" cy="199899"/>
          </a:xfrm>
        </p:grpSpPr>
        <p:sp>
          <p:nvSpPr>
            <p:cNvPr id="107" name="Pentagon 106"/>
            <p:cNvSpPr>
              <a:spLocks noChangeArrowheads="1"/>
            </p:cNvSpPr>
            <p:nvPr>
              <p:custDataLst>
                <p:tags r:id="rId7"/>
              </p:custDataLst>
            </p:nvPr>
          </p:nvSpPr>
          <p:spPr bwMode="gray">
            <a:xfrm>
              <a:off x="-2411188" y="2659879"/>
              <a:ext cx="230857" cy="199899"/>
            </a:xfrm>
            <a:prstGeom prst="homePlate">
              <a:avLst>
                <a:gd name="adj" fmla="val 22607"/>
              </a:avLst>
            </a:prstGeom>
            <a:solidFill>
              <a:schemeClr val="accent1">
                <a:lumMod val="75000"/>
              </a:schemeClr>
            </a:solidFill>
            <a:ln w="9525">
              <a:solidFill>
                <a:srgbClr val="00B0F0"/>
              </a:solidFill>
              <a:miter lim="800000"/>
              <a:headEnd/>
              <a:tailEnd/>
            </a:ln>
          </p:spPr>
          <p:txBody>
            <a:bodyPr wrap="square" lIns="73152" tIns="0" rIns="73152" bIns="0" anchor="ctr" anchorCtr="0">
              <a:noAutofit/>
            </a:bodyPr>
            <a:lstStyle/>
            <a:p>
              <a:pPr lvl="1" defTabSz="895328">
                <a:buClr>
                  <a:schemeClr val="tx2"/>
                </a:buClr>
                <a:buSzPct val="125000"/>
              </a:pPr>
              <a:endParaRPr lang="en-US" sz="900" b="1" dirty="0">
                <a:latin typeface="Helvetica"/>
                <a:cs typeface="Helvetica"/>
              </a:endParaRPr>
            </a:p>
          </p:txBody>
        </p:sp>
        <p:sp>
          <p:nvSpPr>
            <p:cNvPr id="108" name="Pentagon 107"/>
            <p:cNvSpPr>
              <a:spLocks noChangeArrowheads="1"/>
            </p:cNvSpPr>
            <p:nvPr>
              <p:custDataLst>
                <p:tags r:id="rId8"/>
              </p:custDataLst>
            </p:nvPr>
          </p:nvSpPr>
          <p:spPr bwMode="gray">
            <a:xfrm>
              <a:off x="-2168583" y="2659879"/>
              <a:ext cx="230857" cy="199899"/>
            </a:xfrm>
            <a:prstGeom prst="homePlate">
              <a:avLst>
                <a:gd name="adj" fmla="val 22607"/>
              </a:avLst>
            </a:prstGeom>
            <a:solidFill>
              <a:schemeClr val="accent1">
                <a:lumMod val="75000"/>
              </a:schemeClr>
            </a:solidFill>
            <a:ln w="9525">
              <a:solidFill>
                <a:srgbClr val="00B0F0"/>
              </a:solidFill>
              <a:miter lim="800000"/>
              <a:headEnd/>
              <a:tailEnd/>
            </a:ln>
          </p:spPr>
          <p:txBody>
            <a:bodyPr wrap="square" lIns="73152" tIns="0" rIns="73152" bIns="0" anchor="ctr" anchorCtr="0">
              <a:noAutofit/>
            </a:bodyPr>
            <a:lstStyle/>
            <a:p>
              <a:pPr lvl="1" defTabSz="895328">
                <a:buClr>
                  <a:schemeClr val="tx2"/>
                </a:buClr>
                <a:buSzPct val="125000"/>
              </a:pPr>
              <a:endParaRPr lang="en-US" sz="900" b="1" dirty="0">
                <a:latin typeface="Helvetica"/>
                <a:cs typeface="Helvetica"/>
              </a:endParaRPr>
            </a:p>
          </p:txBody>
        </p:sp>
        <p:sp>
          <p:nvSpPr>
            <p:cNvPr id="109" name="Pentagon 108"/>
            <p:cNvSpPr>
              <a:spLocks noChangeArrowheads="1"/>
            </p:cNvSpPr>
            <p:nvPr>
              <p:custDataLst>
                <p:tags r:id="rId9"/>
              </p:custDataLst>
            </p:nvPr>
          </p:nvSpPr>
          <p:spPr bwMode="gray">
            <a:xfrm>
              <a:off x="-1925978" y="2659879"/>
              <a:ext cx="230857" cy="199899"/>
            </a:xfrm>
            <a:prstGeom prst="homePlate">
              <a:avLst>
                <a:gd name="adj" fmla="val 22607"/>
              </a:avLst>
            </a:prstGeom>
            <a:solidFill>
              <a:schemeClr val="accent1">
                <a:lumMod val="75000"/>
              </a:schemeClr>
            </a:solidFill>
            <a:ln w="9525">
              <a:solidFill>
                <a:srgbClr val="00B0F0"/>
              </a:solidFill>
              <a:miter lim="800000"/>
              <a:headEnd/>
              <a:tailEnd/>
            </a:ln>
          </p:spPr>
          <p:txBody>
            <a:bodyPr wrap="square" lIns="73152" tIns="0" rIns="73152" bIns="0" anchor="ctr" anchorCtr="0">
              <a:noAutofit/>
            </a:bodyPr>
            <a:lstStyle/>
            <a:p>
              <a:pPr lvl="1" defTabSz="895328">
                <a:buClr>
                  <a:schemeClr val="tx2"/>
                </a:buClr>
                <a:buSzPct val="125000"/>
              </a:pPr>
              <a:endParaRPr lang="en-US" sz="900" b="1" dirty="0">
                <a:latin typeface="Helvetica"/>
                <a:cs typeface="Helvetica"/>
              </a:endParaRPr>
            </a:p>
          </p:txBody>
        </p:sp>
      </p:grpSp>
      <p:grpSp>
        <p:nvGrpSpPr>
          <p:cNvPr id="110" name="Group 109"/>
          <p:cNvGrpSpPr/>
          <p:nvPr/>
        </p:nvGrpSpPr>
        <p:grpSpPr>
          <a:xfrm>
            <a:off x="3793560" y="3787814"/>
            <a:ext cx="716067" cy="199899"/>
            <a:chOff x="-2411188" y="2659879"/>
            <a:chExt cx="716067" cy="199899"/>
          </a:xfrm>
        </p:grpSpPr>
        <p:sp>
          <p:nvSpPr>
            <p:cNvPr id="111" name="Pentagon 110"/>
            <p:cNvSpPr>
              <a:spLocks noChangeArrowheads="1"/>
            </p:cNvSpPr>
            <p:nvPr>
              <p:custDataLst>
                <p:tags r:id="rId4"/>
              </p:custDataLst>
            </p:nvPr>
          </p:nvSpPr>
          <p:spPr bwMode="gray">
            <a:xfrm>
              <a:off x="-2411188" y="2659879"/>
              <a:ext cx="230857" cy="199899"/>
            </a:xfrm>
            <a:prstGeom prst="homePlate">
              <a:avLst>
                <a:gd name="adj" fmla="val 22607"/>
              </a:avLst>
            </a:prstGeom>
            <a:solidFill>
              <a:schemeClr val="accent1">
                <a:lumMod val="75000"/>
              </a:schemeClr>
            </a:solidFill>
            <a:ln w="9525">
              <a:solidFill>
                <a:srgbClr val="00B0F0"/>
              </a:solidFill>
              <a:miter lim="800000"/>
              <a:headEnd/>
              <a:tailEnd/>
            </a:ln>
          </p:spPr>
          <p:txBody>
            <a:bodyPr wrap="square" lIns="73152" tIns="0" rIns="73152" bIns="0" anchor="ctr" anchorCtr="0">
              <a:noAutofit/>
            </a:bodyPr>
            <a:lstStyle/>
            <a:p>
              <a:pPr lvl="1" defTabSz="895328">
                <a:buClr>
                  <a:schemeClr val="tx2"/>
                </a:buClr>
                <a:buSzPct val="125000"/>
              </a:pPr>
              <a:endParaRPr lang="en-US" sz="900" b="1" dirty="0">
                <a:latin typeface="Helvetica"/>
                <a:cs typeface="Helvetica"/>
              </a:endParaRPr>
            </a:p>
          </p:txBody>
        </p:sp>
        <p:sp>
          <p:nvSpPr>
            <p:cNvPr id="112" name="Pentagon 111"/>
            <p:cNvSpPr>
              <a:spLocks noChangeArrowheads="1"/>
            </p:cNvSpPr>
            <p:nvPr>
              <p:custDataLst>
                <p:tags r:id="rId5"/>
              </p:custDataLst>
            </p:nvPr>
          </p:nvSpPr>
          <p:spPr bwMode="gray">
            <a:xfrm>
              <a:off x="-2168583" y="2659879"/>
              <a:ext cx="230857" cy="199899"/>
            </a:xfrm>
            <a:prstGeom prst="homePlate">
              <a:avLst>
                <a:gd name="adj" fmla="val 22607"/>
              </a:avLst>
            </a:prstGeom>
            <a:solidFill>
              <a:schemeClr val="accent1">
                <a:lumMod val="75000"/>
              </a:schemeClr>
            </a:solidFill>
            <a:ln w="9525">
              <a:solidFill>
                <a:srgbClr val="00B0F0"/>
              </a:solidFill>
              <a:miter lim="800000"/>
              <a:headEnd/>
              <a:tailEnd/>
            </a:ln>
          </p:spPr>
          <p:txBody>
            <a:bodyPr wrap="square" lIns="73152" tIns="0" rIns="73152" bIns="0" anchor="ctr" anchorCtr="0">
              <a:noAutofit/>
            </a:bodyPr>
            <a:lstStyle/>
            <a:p>
              <a:pPr lvl="1" defTabSz="895328">
                <a:buClr>
                  <a:schemeClr val="tx2"/>
                </a:buClr>
                <a:buSzPct val="125000"/>
              </a:pPr>
              <a:endParaRPr lang="en-US" sz="900" b="1" dirty="0">
                <a:latin typeface="Helvetica"/>
                <a:cs typeface="Helvetica"/>
              </a:endParaRPr>
            </a:p>
          </p:txBody>
        </p:sp>
        <p:sp>
          <p:nvSpPr>
            <p:cNvPr id="113" name="Pentagon 112"/>
            <p:cNvSpPr>
              <a:spLocks noChangeArrowheads="1"/>
            </p:cNvSpPr>
            <p:nvPr>
              <p:custDataLst>
                <p:tags r:id="rId6"/>
              </p:custDataLst>
            </p:nvPr>
          </p:nvSpPr>
          <p:spPr bwMode="gray">
            <a:xfrm>
              <a:off x="-1925978" y="2659879"/>
              <a:ext cx="230857" cy="199899"/>
            </a:xfrm>
            <a:prstGeom prst="homePlate">
              <a:avLst>
                <a:gd name="adj" fmla="val 22607"/>
              </a:avLst>
            </a:prstGeom>
            <a:solidFill>
              <a:schemeClr val="accent1">
                <a:lumMod val="75000"/>
              </a:schemeClr>
            </a:solidFill>
            <a:ln w="9525">
              <a:solidFill>
                <a:srgbClr val="00B0F0"/>
              </a:solidFill>
              <a:miter lim="800000"/>
              <a:headEnd/>
              <a:tailEnd/>
            </a:ln>
          </p:spPr>
          <p:txBody>
            <a:bodyPr wrap="square" lIns="73152" tIns="0" rIns="73152" bIns="0" anchor="ctr" anchorCtr="0">
              <a:noAutofit/>
            </a:bodyPr>
            <a:lstStyle/>
            <a:p>
              <a:pPr lvl="1" defTabSz="895328">
                <a:buClr>
                  <a:schemeClr val="tx2"/>
                </a:buClr>
                <a:buSzPct val="125000"/>
              </a:pPr>
              <a:endParaRPr lang="en-US" sz="900" b="1" dirty="0">
                <a:latin typeface="Helvetica"/>
                <a:cs typeface="Helvetica"/>
              </a:endParaRPr>
            </a:p>
          </p:txBody>
        </p:sp>
      </p:grpSp>
      <p:grpSp>
        <p:nvGrpSpPr>
          <p:cNvPr id="114" name="Group 113"/>
          <p:cNvGrpSpPr/>
          <p:nvPr/>
        </p:nvGrpSpPr>
        <p:grpSpPr>
          <a:xfrm>
            <a:off x="3945960" y="3940214"/>
            <a:ext cx="716067" cy="199899"/>
            <a:chOff x="-2411188" y="2659879"/>
            <a:chExt cx="716067" cy="199899"/>
          </a:xfrm>
        </p:grpSpPr>
        <p:sp>
          <p:nvSpPr>
            <p:cNvPr id="115" name="Pentagon 114"/>
            <p:cNvSpPr>
              <a:spLocks noChangeArrowheads="1"/>
            </p:cNvSpPr>
            <p:nvPr>
              <p:custDataLst>
                <p:tags r:id="rId1"/>
              </p:custDataLst>
            </p:nvPr>
          </p:nvSpPr>
          <p:spPr bwMode="gray">
            <a:xfrm>
              <a:off x="-2411188" y="2659879"/>
              <a:ext cx="230857" cy="199899"/>
            </a:xfrm>
            <a:prstGeom prst="homePlate">
              <a:avLst>
                <a:gd name="adj" fmla="val 22607"/>
              </a:avLst>
            </a:prstGeom>
            <a:solidFill>
              <a:schemeClr val="accent1">
                <a:lumMod val="75000"/>
              </a:schemeClr>
            </a:solidFill>
            <a:ln w="9525">
              <a:solidFill>
                <a:srgbClr val="00B0F0"/>
              </a:solidFill>
              <a:miter lim="800000"/>
              <a:headEnd/>
              <a:tailEnd/>
            </a:ln>
          </p:spPr>
          <p:txBody>
            <a:bodyPr wrap="square" lIns="73152" tIns="0" rIns="73152" bIns="0" anchor="ctr" anchorCtr="0">
              <a:noAutofit/>
            </a:bodyPr>
            <a:lstStyle/>
            <a:p>
              <a:pPr lvl="1" defTabSz="895328">
                <a:buClr>
                  <a:schemeClr val="tx2"/>
                </a:buClr>
                <a:buSzPct val="125000"/>
              </a:pPr>
              <a:endParaRPr lang="en-US" sz="900" b="1" dirty="0">
                <a:latin typeface="Helvetica"/>
                <a:cs typeface="Helvetica"/>
              </a:endParaRPr>
            </a:p>
          </p:txBody>
        </p:sp>
        <p:sp>
          <p:nvSpPr>
            <p:cNvPr id="116" name="Pentagon 115"/>
            <p:cNvSpPr>
              <a:spLocks noChangeArrowheads="1"/>
            </p:cNvSpPr>
            <p:nvPr>
              <p:custDataLst>
                <p:tags r:id="rId2"/>
              </p:custDataLst>
            </p:nvPr>
          </p:nvSpPr>
          <p:spPr bwMode="gray">
            <a:xfrm>
              <a:off x="-2168583" y="2659879"/>
              <a:ext cx="230857" cy="199899"/>
            </a:xfrm>
            <a:prstGeom prst="homePlate">
              <a:avLst>
                <a:gd name="adj" fmla="val 22607"/>
              </a:avLst>
            </a:prstGeom>
            <a:solidFill>
              <a:schemeClr val="accent1">
                <a:lumMod val="75000"/>
              </a:schemeClr>
            </a:solidFill>
            <a:ln w="9525">
              <a:solidFill>
                <a:srgbClr val="00B0F0"/>
              </a:solidFill>
              <a:miter lim="800000"/>
              <a:headEnd/>
              <a:tailEnd/>
            </a:ln>
          </p:spPr>
          <p:txBody>
            <a:bodyPr wrap="square" lIns="73152" tIns="0" rIns="73152" bIns="0" anchor="ctr" anchorCtr="0">
              <a:noAutofit/>
            </a:bodyPr>
            <a:lstStyle/>
            <a:p>
              <a:pPr lvl="1" defTabSz="895328">
                <a:buClr>
                  <a:schemeClr val="tx2"/>
                </a:buClr>
                <a:buSzPct val="125000"/>
              </a:pPr>
              <a:endParaRPr lang="en-US" sz="900" b="1" dirty="0">
                <a:latin typeface="Helvetica"/>
                <a:cs typeface="Helvetica"/>
              </a:endParaRPr>
            </a:p>
          </p:txBody>
        </p:sp>
        <p:sp>
          <p:nvSpPr>
            <p:cNvPr id="117" name="Pentagon 116"/>
            <p:cNvSpPr>
              <a:spLocks noChangeArrowheads="1"/>
            </p:cNvSpPr>
            <p:nvPr>
              <p:custDataLst>
                <p:tags r:id="rId3"/>
              </p:custDataLst>
            </p:nvPr>
          </p:nvSpPr>
          <p:spPr bwMode="gray">
            <a:xfrm>
              <a:off x="-1925978" y="2659879"/>
              <a:ext cx="230857" cy="199899"/>
            </a:xfrm>
            <a:prstGeom prst="homePlate">
              <a:avLst>
                <a:gd name="adj" fmla="val 22607"/>
              </a:avLst>
            </a:prstGeom>
            <a:solidFill>
              <a:schemeClr val="accent1">
                <a:lumMod val="75000"/>
              </a:schemeClr>
            </a:solidFill>
            <a:ln w="9525">
              <a:solidFill>
                <a:srgbClr val="00B0F0"/>
              </a:solidFill>
              <a:miter lim="800000"/>
              <a:headEnd/>
              <a:tailEnd/>
            </a:ln>
          </p:spPr>
          <p:txBody>
            <a:bodyPr wrap="square" lIns="73152" tIns="0" rIns="73152" bIns="0" anchor="ctr" anchorCtr="0">
              <a:noAutofit/>
            </a:bodyPr>
            <a:lstStyle/>
            <a:p>
              <a:pPr lvl="1" defTabSz="895328">
                <a:buClr>
                  <a:schemeClr val="tx2"/>
                </a:buClr>
                <a:buSzPct val="125000"/>
              </a:pPr>
              <a:endParaRPr lang="en-US" sz="900" b="1" dirty="0">
                <a:latin typeface="Helvetica"/>
                <a:cs typeface="Helvetica"/>
              </a:endParaRPr>
            </a:p>
          </p:txBody>
        </p:sp>
      </p:grpSp>
      <p:sp>
        <p:nvSpPr>
          <p:cNvPr id="118" name="TextBox 117"/>
          <p:cNvSpPr txBox="1"/>
          <p:nvPr/>
        </p:nvSpPr>
        <p:spPr bwMode="gray">
          <a:xfrm>
            <a:off x="2507953" y="4717473"/>
            <a:ext cx="387927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 defTabSz="895350">
              <a:spcBef>
                <a:spcPts val="300"/>
              </a:spcBef>
              <a:buClr>
                <a:srgbClr val="16B1EE"/>
              </a:buClr>
              <a:buSzPct val="125000"/>
              <a:defRPr sz="1000" b="1">
                <a:solidFill>
                  <a:srgbClr val="4B4B4B"/>
                </a:solidFill>
                <a:latin typeface="+mj-lt"/>
                <a:cs typeface="Helvetica Neue"/>
              </a:defRPr>
            </a:lvl1pPr>
            <a:lvl2pPr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US" sz="1400" dirty="0">
                <a:solidFill>
                  <a:schemeClr val="tx1"/>
                </a:solidFill>
              </a:rPr>
              <a:t>Data</a:t>
            </a:r>
          </a:p>
        </p:txBody>
      </p:sp>
      <p:pic>
        <p:nvPicPr>
          <p:cNvPr id="119" name="Picture 21" descr="Image result for master data vector png"/>
          <p:cNvPicPr>
            <a:picLocks noChangeAspect="1" noChangeArrowheads="1"/>
          </p:cNvPicPr>
          <p:nvPr/>
        </p:nvPicPr>
        <p:blipFill>
          <a:blip r:embed="rId19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gray">
          <a:xfrm>
            <a:off x="4467355" y="5166101"/>
            <a:ext cx="612015" cy="61003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0" name="Picture 21" descr="Image result for master data vector png"/>
          <p:cNvPicPr>
            <a:picLocks noChangeAspect="1" noChangeArrowheads="1"/>
          </p:cNvPicPr>
          <p:nvPr/>
        </p:nvPicPr>
        <p:blipFill>
          <a:blip r:embed="rId19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gray">
          <a:xfrm>
            <a:off x="5723245" y="5166101"/>
            <a:ext cx="612015" cy="61003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/>
          <p:cNvGrpSpPr/>
          <p:nvPr/>
        </p:nvGrpSpPr>
        <p:grpSpPr>
          <a:xfrm>
            <a:off x="5450797" y="3332212"/>
            <a:ext cx="434137" cy="654208"/>
            <a:chOff x="-1380487" y="3266621"/>
            <a:chExt cx="434137" cy="654208"/>
          </a:xfrm>
        </p:grpSpPr>
        <p:sp>
          <p:nvSpPr>
            <p:cNvPr id="8" name="Rectangle 7"/>
            <p:cNvSpPr/>
            <p:nvPr/>
          </p:nvSpPr>
          <p:spPr>
            <a:xfrm>
              <a:off x="-1380487" y="3327182"/>
              <a:ext cx="400341" cy="59364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tx1"/>
                </a:solidFill>
              </a:endParaRPr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20"/>
            <a:srcRect l="2862" r="6285"/>
            <a:stretch/>
          </p:blipFill>
          <p:spPr>
            <a:xfrm>
              <a:off x="-1149550" y="3266621"/>
              <a:ext cx="203200" cy="342900"/>
            </a:xfrm>
            <a:prstGeom prst="rect">
              <a:avLst/>
            </a:prstGeom>
          </p:spPr>
        </p:pic>
      </p:grpSp>
      <p:grpSp>
        <p:nvGrpSpPr>
          <p:cNvPr id="123" name="Group 122"/>
          <p:cNvGrpSpPr/>
          <p:nvPr/>
        </p:nvGrpSpPr>
        <p:grpSpPr>
          <a:xfrm>
            <a:off x="5603197" y="3484612"/>
            <a:ext cx="434137" cy="654208"/>
            <a:chOff x="-1380487" y="3266621"/>
            <a:chExt cx="434137" cy="654208"/>
          </a:xfrm>
        </p:grpSpPr>
        <p:sp>
          <p:nvSpPr>
            <p:cNvPr id="124" name="Rectangle 123"/>
            <p:cNvSpPr/>
            <p:nvPr/>
          </p:nvSpPr>
          <p:spPr>
            <a:xfrm>
              <a:off x="-1380487" y="3327182"/>
              <a:ext cx="400341" cy="59364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tx1"/>
                </a:solidFill>
              </a:endParaRPr>
            </a:p>
          </p:txBody>
        </p:sp>
        <p:pic>
          <p:nvPicPr>
            <p:cNvPr id="125" name="Picture 124"/>
            <p:cNvPicPr>
              <a:picLocks noChangeAspect="1"/>
            </p:cNvPicPr>
            <p:nvPr/>
          </p:nvPicPr>
          <p:blipFill rotWithShape="1">
            <a:blip r:embed="rId20"/>
            <a:srcRect l="2862" r="6285"/>
            <a:stretch/>
          </p:blipFill>
          <p:spPr>
            <a:xfrm>
              <a:off x="-1149550" y="3266621"/>
              <a:ext cx="203200" cy="342900"/>
            </a:xfrm>
            <a:prstGeom prst="rect">
              <a:avLst/>
            </a:prstGeom>
          </p:spPr>
        </p:pic>
      </p:grpSp>
      <p:grpSp>
        <p:nvGrpSpPr>
          <p:cNvPr id="126" name="Group 125"/>
          <p:cNvGrpSpPr/>
          <p:nvPr/>
        </p:nvGrpSpPr>
        <p:grpSpPr>
          <a:xfrm>
            <a:off x="5755597" y="3637012"/>
            <a:ext cx="434137" cy="654208"/>
            <a:chOff x="-1380487" y="3266621"/>
            <a:chExt cx="434137" cy="654208"/>
          </a:xfrm>
        </p:grpSpPr>
        <p:sp>
          <p:nvSpPr>
            <p:cNvPr id="127" name="Rectangle 126"/>
            <p:cNvSpPr/>
            <p:nvPr/>
          </p:nvSpPr>
          <p:spPr>
            <a:xfrm>
              <a:off x="-1380487" y="3327182"/>
              <a:ext cx="400341" cy="59364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tx1"/>
                </a:solidFill>
              </a:endParaRPr>
            </a:p>
          </p:txBody>
        </p:sp>
        <p:pic>
          <p:nvPicPr>
            <p:cNvPr id="128" name="Picture 127"/>
            <p:cNvPicPr>
              <a:picLocks noChangeAspect="1"/>
            </p:cNvPicPr>
            <p:nvPr/>
          </p:nvPicPr>
          <p:blipFill rotWithShape="1">
            <a:blip r:embed="rId20"/>
            <a:srcRect l="2862" r="6285"/>
            <a:stretch/>
          </p:blipFill>
          <p:spPr>
            <a:xfrm>
              <a:off x="-1149550" y="3266621"/>
              <a:ext cx="203200" cy="342900"/>
            </a:xfrm>
            <a:prstGeom prst="rect">
              <a:avLst/>
            </a:prstGeom>
          </p:spPr>
        </p:pic>
      </p:grpSp>
      <p:pic>
        <p:nvPicPr>
          <p:cNvPr id="15" name="Picture 14" descr="more.png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6475" y="3510632"/>
            <a:ext cx="552116" cy="552116"/>
          </a:xfrm>
          <a:prstGeom prst="rect">
            <a:avLst/>
          </a:prstGeom>
        </p:spPr>
      </p:pic>
      <p:sp>
        <p:nvSpPr>
          <p:cNvPr id="132" name="Rectangle 131"/>
          <p:cNvSpPr/>
          <p:nvPr/>
        </p:nvSpPr>
        <p:spPr>
          <a:xfrm>
            <a:off x="2239085" y="1146761"/>
            <a:ext cx="4845883" cy="5177203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133" name="TextBox 132"/>
          <p:cNvSpPr txBox="1"/>
          <p:nvPr/>
        </p:nvSpPr>
        <p:spPr bwMode="gray">
          <a:xfrm>
            <a:off x="2326153" y="1141582"/>
            <a:ext cx="607539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 defTabSz="895350">
              <a:spcBef>
                <a:spcPts val="300"/>
              </a:spcBef>
              <a:buClr>
                <a:srgbClr val="16B1EE"/>
              </a:buClr>
              <a:buSzPct val="125000"/>
              <a:defRPr sz="1000" b="1">
                <a:solidFill>
                  <a:srgbClr val="4B4B4B"/>
                </a:solidFill>
                <a:latin typeface="+mj-lt"/>
                <a:cs typeface="Helvetica Neue"/>
              </a:defRPr>
            </a:lvl1pPr>
            <a:lvl2pPr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US" sz="1400" dirty="0">
                <a:solidFill>
                  <a:schemeClr val="tx1"/>
                </a:solidFill>
              </a:rPr>
              <a:t>Project</a:t>
            </a:r>
          </a:p>
        </p:txBody>
      </p:sp>
      <p:sp>
        <p:nvSpPr>
          <p:cNvPr id="87" name="Title 1"/>
          <p:cNvSpPr>
            <a:spLocks noGrp="1"/>
          </p:cNvSpPr>
          <p:nvPr>
            <p:ph type="title" idx="4294967295"/>
          </p:nvPr>
        </p:nvSpPr>
        <p:spPr>
          <a:xfrm>
            <a:off x="89085" y="-54160"/>
            <a:ext cx="11517312" cy="1143000"/>
          </a:xfrm>
        </p:spPr>
        <p:txBody>
          <a:bodyPr/>
          <a:lstStyle/>
          <a:p>
            <a:pPr fontAlgn="t">
              <a:spcBef>
                <a:spcPts val="1000"/>
              </a:spcBef>
            </a:pPr>
            <a:r>
              <a:rPr lang="en-US" sz="3600" dirty="0" smtClean="0">
                <a:solidFill>
                  <a:srgbClr val="0C8B7C"/>
                </a:solidFill>
                <a:ea typeface="+mn-ea"/>
                <a:cs typeface="+mn-cs"/>
              </a:rPr>
              <a:t>IBM Open Data Science Platform</a:t>
            </a:r>
            <a:endParaRPr lang="en-US" sz="3600" dirty="0">
              <a:solidFill>
                <a:srgbClr val="0C8B7C"/>
              </a:solidFill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5012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 flipV="1">
            <a:off x="3746933" y="4156254"/>
            <a:ext cx="2020968" cy="2141391"/>
            <a:chOff x="2222933" y="2914849"/>
            <a:chExt cx="2020968" cy="2141391"/>
          </a:xfrm>
        </p:grpSpPr>
        <p:sp>
          <p:nvSpPr>
            <p:cNvPr id="66" name="Block Arc 65"/>
            <p:cNvSpPr/>
            <p:nvPr/>
          </p:nvSpPr>
          <p:spPr bwMode="gray">
            <a:xfrm rot="10977139" flipH="1" flipV="1">
              <a:off x="2222933" y="2914849"/>
              <a:ext cx="2020968" cy="2020970"/>
            </a:xfrm>
            <a:prstGeom prst="blockArc">
              <a:avLst>
                <a:gd name="adj1" fmla="val 5570793"/>
                <a:gd name="adj2" fmla="val 3143253"/>
                <a:gd name="adj3" fmla="val 16206"/>
              </a:avLst>
            </a:prstGeom>
            <a:solidFill>
              <a:schemeClr val="accent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tx1"/>
                </a:solidFill>
              </a:endParaRPr>
            </a:p>
          </p:txBody>
        </p:sp>
        <p:sp>
          <p:nvSpPr>
            <p:cNvPr id="67" name="Isosceles Triangle 66"/>
            <p:cNvSpPr/>
            <p:nvPr/>
          </p:nvSpPr>
          <p:spPr bwMode="gray">
            <a:xfrm rot="6300677" flipH="1">
              <a:off x="2936744" y="4699452"/>
              <a:ext cx="514292" cy="199284"/>
            </a:xfrm>
            <a:prstGeom prst="triangle">
              <a:avLst/>
            </a:prstGeom>
            <a:solidFill>
              <a:schemeClr val="accent1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tx1"/>
                </a:solidFill>
              </a:endParaRPr>
            </a:p>
          </p:txBody>
        </p:sp>
      </p:grpSp>
      <p:sp>
        <p:nvSpPr>
          <p:cNvPr id="64" name="Block Arc 63"/>
          <p:cNvSpPr/>
          <p:nvPr/>
        </p:nvSpPr>
        <p:spPr bwMode="gray">
          <a:xfrm rot="10977139" flipH="1" flipV="1">
            <a:off x="3746932" y="2063524"/>
            <a:ext cx="2020968" cy="2020971"/>
          </a:xfrm>
          <a:prstGeom prst="blockArc">
            <a:avLst>
              <a:gd name="adj1" fmla="val 5570793"/>
              <a:gd name="adj2" fmla="val 3143253"/>
              <a:gd name="adj3" fmla="val 16206"/>
            </a:avLst>
          </a:prstGeom>
          <a:solidFill>
            <a:schemeClr val="accent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65" name="Isosceles Triangle 64"/>
          <p:cNvSpPr/>
          <p:nvPr/>
        </p:nvSpPr>
        <p:spPr bwMode="gray">
          <a:xfrm rot="6300677" flipH="1">
            <a:off x="4460743" y="3848127"/>
            <a:ext cx="514292" cy="199284"/>
          </a:xfrm>
          <a:prstGeom prst="triangle">
            <a:avLst/>
          </a:prstGeom>
          <a:solidFill>
            <a:schemeClr val="accent1"/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36" name="Donut 35"/>
          <p:cNvSpPr/>
          <p:nvPr/>
        </p:nvSpPr>
        <p:spPr bwMode="gray">
          <a:xfrm>
            <a:off x="5799524" y="2590253"/>
            <a:ext cx="2914651" cy="2914651"/>
          </a:xfrm>
          <a:prstGeom prst="donut">
            <a:avLst>
              <a:gd name="adj" fmla="val 16227"/>
            </a:avLst>
          </a:prstGeom>
          <a:solidFill>
            <a:schemeClr val="accent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tx1"/>
              </a:solidFill>
            </a:endParaRPr>
          </a:p>
        </p:txBody>
      </p:sp>
      <p:grpSp>
        <p:nvGrpSpPr>
          <p:cNvPr id="37" name="Group 36"/>
          <p:cNvGrpSpPr/>
          <p:nvPr/>
        </p:nvGrpSpPr>
        <p:grpSpPr>
          <a:xfrm>
            <a:off x="7787209" y="3219809"/>
            <a:ext cx="1048991" cy="573768"/>
            <a:chOff x="2276476" y="2506361"/>
            <a:chExt cx="1048991" cy="573768"/>
          </a:xfrm>
        </p:grpSpPr>
        <p:sp>
          <p:nvSpPr>
            <p:cNvPr id="38" name="Isosceles Triangle 37"/>
            <p:cNvSpPr/>
            <p:nvPr/>
          </p:nvSpPr>
          <p:spPr bwMode="gray">
            <a:xfrm rot="20539635" flipV="1">
              <a:off x="2323113" y="2651504"/>
              <a:ext cx="1002354" cy="428625"/>
            </a:xfrm>
            <a:prstGeom prst="triangle">
              <a:avLst/>
            </a:prstGeom>
            <a:solidFill>
              <a:schemeClr val="accent1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tx1"/>
                </a:solidFill>
              </a:endParaRPr>
            </a:p>
          </p:txBody>
        </p:sp>
        <p:sp>
          <p:nvSpPr>
            <p:cNvPr id="39" name="Freeform 38"/>
            <p:cNvSpPr/>
            <p:nvPr/>
          </p:nvSpPr>
          <p:spPr>
            <a:xfrm>
              <a:off x="2276476" y="2506361"/>
              <a:ext cx="959642" cy="571500"/>
            </a:xfrm>
            <a:custGeom>
              <a:avLst/>
              <a:gdLst>
                <a:gd name="connsiteX0" fmla="*/ 916781 w 916781"/>
                <a:gd name="connsiteY0" fmla="*/ 0 h 559594"/>
                <a:gd name="connsiteX1" fmla="*/ 564356 w 916781"/>
                <a:gd name="connsiteY1" fmla="*/ 559594 h 559594"/>
                <a:gd name="connsiteX2" fmla="*/ 0 w 916781"/>
                <a:gd name="connsiteY2" fmla="*/ 307182 h 559594"/>
                <a:gd name="connsiteX0" fmla="*/ 942974 w 942974"/>
                <a:gd name="connsiteY0" fmla="*/ 0 h 559594"/>
                <a:gd name="connsiteX1" fmla="*/ 590549 w 942974"/>
                <a:gd name="connsiteY1" fmla="*/ 559594 h 559594"/>
                <a:gd name="connsiteX2" fmla="*/ 0 w 942974"/>
                <a:gd name="connsiteY2" fmla="*/ 295276 h 559594"/>
                <a:gd name="connsiteX0" fmla="*/ 954880 w 954880"/>
                <a:gd name="connsiteY0" fmla="*/ 0 h 559594"/>
                <a:gd name="connsiteX1" fmla="*/ 602455 w 954880"/>
                <a:gd name="connsiteY1" fmla="*/ 559594 h 559594"/>
                <a:gd name="connsiteX2" fmla="*/ 0 w 954880"/>
                <a:gd name="connsiteY2" fmla="*/ 285751 h 559594"/>
                <a:gd name="connsiteX0" fmla="*/ 959642 w 959642"/>
                <a:gd name="connsiteY0" fmla="*/ 0 h 571500"/>
                <a:gd name="connsiteX1" fmla="*/ 602455 w 959642"/>
                <a:gd name="connsiteY1" fmla="*/ 571500 h 571500"/>
                <a:gd name="connsiteX2" fmla="*/ 0 w 959642"/>
                <a:gd name="connsiteY2" fmla="*/ 297657 h 571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9642" h="571500">
                  <a:moveTo>
                    <a:pt x="959642" y="0"/>
                  </a:moveTo>
                  <a:lnTo>
                    <a:pt x="602455" y="571500"/>
                  </a:lnTo>
                  <a:lnTo>
                    <a:pt x="0" y="297657"/>
                  </a:lnTo>
                </a:path>
              </a:pathLst>
            </a:custGeom>
            <a:ln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</p:grpSp>
      <p:graphicFrame>
        <p:nvGraphicFramePr>
          <p:cNvPr id="22" name="Object 21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25589" y="1589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7" name="think-cell Slide" r:id="rId8" imgW="381" imgH="381" progId="TCLayout.ActiveDocument.1">
                  <p:embed/>
                </p:oleObj>
              </mc:Choice>
              <mc:Fallback>
                <p:oleObj name="think-cell Slide" r:id="rId8" imgW="381" imgH="381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525589" y="1589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9" name="TextBox 88"/>
          <p:cNvSpPr txBox="1"/>
          <p:nvPr/>
        </p:nvSpPr>
        <p:spPr bwMode="gray">
          <a:xfrm>
            <a:off x="4422790" y="4742401"/>
            <a:ext cx="869247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b="1" dirty="0"/>
              <a:t>Predictive Power</a:t>
            </a:r>
            <a:endParaRPr lang="en-US" sz="1200" b="1" dirty="0">
              <a:latin typeface="Helvetica Neue"/>
              <a:cs typeface="Helvetica Neue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4366895" y="5051266"/>
            <a:ext cx="830928" cy="739401"/>
            <a:chOff x="-2194695" y="4008297"/>
            <a:chExt cx="1127760" cy="998220"/>
          </a:xfrm>
        </p:grpSpPr>
        <p:sp>
          <p:nvSpPr>
            <p:cNvPr id="87" name="Freeform 86"/>
            <p:cNvSpPr/>
            <p:nvPr/>
          </p:nvSpPr>
          <p:spPr bwMode="gray">
            <a:xfrm>
              <a:off x="-2194695" y="4008297"/>
              <a:ext cx="1127760" cy="998220"/>
            </a:xfrm>
            <a:custGeom>
              <a:avLst/>
              <a:gdLst>
                <a:gd name="connsiteX0" fmla="*/ 0 w 1127760"/>
                <a:gd name="connsiteY0" fmla="*/ 0 h 998220"/>
                <a:gd name="connsiteX1" fmla="*/ 0 w 1127760"/>
                <a:gd name="connsiteY1" fmla="*/ 998220 h 998220"/>
                <a:gd name="connsiteX2" fmla="*/ 1127760 w 1127760"/>
                <a:gd name="connsiteY2" fmla="*/ 998220 h 998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7760" h="998220">
                  <a:moveTo>
                    <a:pt x="0" y="0"/>
                  </a:moveTo>
                  <a:lnTo>
                    <a:pt x="0" y="998220"/>
                  </a:lnTo>
                  <a:lnTo>
                    <a:pt x="1127760" y="998220"/>
                  </a:lnTo>
                </a:path>
              </a:pathLst>
            </a:custGeom>
            <a:ln w="9525">
              <a:headEnd type="triangl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88" name="Freeform 87"/>
            <p:cNvSpPr/>
            <p:nvPr/>
          </p:nvSpPr>
          <p:spPr bwMode="gray">
            <a:xfrm flipV="1">
              <a:off x="-2192790" y="4287031"/>
              <a:ext cx="1035368" cy="349915"/>
            </a:xfrm>
            <a:custGeom>
              <a:avLst/>
              <a:gdLst>
                <a:gd name="connsiteX0" fmla="*/ 0 w 1090613"/>
                <a:gd name="connsiteY0" fmla="*/ 400050 h 434912"/>
                <a:gd name="connsiteX1" fmla="*/ 485775 w 1090613"/>
                <a:gd name="connsiteY1" fmla="*/ 395287 h 434912"/>
                <a:gd name="connsiteX2" fmla="*/ 1090613 w 1090613"/>
                <a:gd name="connsiteY2" fmla="*/ 0 h 434912"/>
                <a:gd name="connsiteX0" fmla="*/ 0 w 1090613"/>
                <a:gd name="connsiteY0" fmla="*/ 400050 h 430996"/>
                <a:gd name="connsiteX1" fmla="*/ 485775 w 1090613"/>
                <a:gd name="connsiteY1" fmla="*/ 395287 h 430996"/>
                <a:gd name="connsiteX2" fmla="*/ 1090613 w 1090613"/>
                <a:gd name="connsiteY2" fmla="*/ 0 h 430996"/>
                <a:gd name="connsiteX0" fmla="*/ 0 w 1042988"/>
                <a:gd name="connsiteY0" fmla="*/ 442913 h 480763"/>
                <a:gd name="connsiteX1" fmla="*/ 485775 w 1042988"/>
                <a:gd name="connsiteY1" fmla="*/ 438150 h 480763"/>
                <a:gd name="connsiteX2" fmla="*/ 1042988 w 1042988"/>
                <a:gd name="connsiteY2" fmla="*/ 0 h 480763"/>
                <a:gd name="connsiteX0" fmla="*/ 0 w 1042988"/>
                <a:gd name="connsiteY0" fmla="*/ 442913 h 480763"/>
                <a:gd name="connsiteX1" fmla="*/ 485775 w 1042988"/>
                <a:gd name="connsiteY1" fmla="*/ 438150 h 480763"/>
                <a:gd name="connsiteX2" fmla="*/ 1042988 w 1042988"/>
                <a:gd name="connsiteY2" fmla="*/ 0 h 480763"/>
                <a:gd name="connsiteX0" fmla="*/ 0 w 1172528"/>
                <a:gd name="connsiteY0" fmla="*/ 320993 h 350467"/>
                <a:gd name="connsiteX1" fmla="*/ 485775 w 1172528"/>
                <a:gd name="connsiteY1" fmla="*/ 316230 h 350467"/>
                <a:gd name="connsiteX2" fmla="*/ 1172528 w 1172528"/>
                <a:gd name="connsiteY2" fmla="*/ 0 h 350467"/>
                <a:gd name="connsiteX0" fmla="*/ 0 w 1035368"/>
                <a:gd name="connsiteY0" fmla="*/ 328613 h 358597"/>
                <a:gd name="connsiteX1" fmla="*/ 485775 w 1035368"/>
                <a:gd name="connsiteY1" fmla="*/ 323850 h 358597"/>
                <a:gd name="connsiteX2" fmla="*/ 1035368 w 1035368"/>
                <a:gd name="connsiteY2" fmla="*/ 0 h 358597"/>
                <a:gd name="connsiteX0" fmla="*/ 0 w 1035368"/>
                <a:gd name="connsiteY0" fmla="*/ 328613 h 349915"/>
                <a:gd name="connsiteX1" fmla="*/ 485775 w 1035368"/>
                <a:gd name="connsiteY1" fmla="*/ 323850 h 349915"/>
                <a:gd name="connsiteX2" fmla="*/ 1035368 w 1035368"/>
                <a:gd name="connsiteY2" fmla="*/ 0 h 349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35368" h="349915">
                  <a:moveTo>
                    <a:pt x="0" y="328613"/>
                  </a:moveTo>
                  <a:cubicBezTo>
                    <a:pt x="152003" y="359569"/>
                    <a:pt x="275114" y="355759"/>
                    <a:pt x="485775" y="323850"/>
                  </a:cubicBezTo>
                  <a:cubicBezTo>
                    <a:pt x="696436" y="291941"/>
                    <a:pt x="876220" y="211931"/>
                    <a:pt x="1035368" y="0"/>
                  </a:cubicBezTo>
                </a:path>
              </a:pathLst>
            </a:custGeom>
            <a:ln w="28575"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cxnSp>
          <p:nvCxnSpPr>
            <p:cNvPr id="90" name="Straight Connector 89"/>
            <p:cNvCxnSpPr/>
            <p:nvPr/>
          </p:nvCxnSpPr>
          <p:spPr bwMode="gray">
            <a:xfrm>
              <a:off x="-2194695" y="4483785"/>
              <a:ext cx="1127760" cy="0"/>
            </a:xfrm>
            <a:prstGeom prst="line">
              <a:avLst/>
            </a:prstGeom>
            <a:ln w="9525"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1" name="TextBox 90"/>
          <p:cNvSpPr txBox="1"/>
          <p:nvPr/>
        </p:nvSpPr>
        <p:spPr bwMode="gray">
          <a:xfrm>
            <a:off x="4055755" y="5083197"/>
            <a:ext cx="294953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900" dirty="0"/>
              <a:t>100%</a:t>
            </a:r>
            <a:endParaRPr lang="en-US" sz="900" dirty="0">
              <a:latin typeface="Helvetica Neue"/>
              <a:cs typeface="Helvetica Neue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6702970" y="3638777"/>
            <a:ext cx="1084237" cy="977104"/>
            <a:chOff x="5872076" y="5371496"/>
            <a:chExt cx="816940" cy="723102"/>
          </a:xfrm>
        </p:grpSpPr>
        <p:sp>
          <p:nvSpPr>
            <p:cNvPr id="92" name="Freeform 91"/>
            <p:cNvSpPr/>
            <p:nvPr/>
          </p:nvSpPr>
          <p:spPr bwMode="gray">
            <a:xfrm>
              <a:off x="5872076" y="5371496"/>
              <a:ext cx="816940" cy="723102"/>
            </a:xfrm>
            <a:custGeom>
              <a:avLst/>
              <a:gdLst>
                <a:gd name="connsiteX0" fmla="*/ 0 w 1127760"/>
                <a:gd name="connsiteY0" fmla="*/ 0 h 998220"/>
                <a:gd name="connsiteX1" fmla="*/ 0 w 1127760"/>
                <a:gd name="connsiteY1" fmla="*/ 998220 h 998220"/>
                <a:gd name="connsiteX2" fmla="*/ 1127760 w 1127760"/>
                <a:gd name="connsiteY2" fmla="*/ 998220 h 998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7760" h="998220">
                  <a:moveTo>
                    <a:pt x="0" y="0"/>
                  </a:moveTo>
                  <a:lnTo>
                    <a:pt x="0" y="998220"/>
                  </a:lnTo>
                  <a:lnTo>
                    <a:pt x="1127760" y="998220"/>
                  </a:lnTo>
                </a:path>
              </a:pathLst>
            </a:custGeom>
            <a:ln w="9525">
              <a:headEnd type="triangl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93" name="Freeform 92"/>
            <p:cNvSpPr/>
            <p:nvPr/>
          </p:nvSpPr>
          <p:spPr bwMode="gray">
            <a:xfrm>
              <a:off x="5882693" y="5493230"/>
              <a:ext cx="755532" cy="348261"/>
            </a:xfrm>
            <a:custGeom>
              <a:avLst/>
              <a:gdLst>
                <a:gd name="connsiteX0" fmla="*/ 0 w 1090613"/>
                <a:gd name="connsiteY0" fmla="*/ 400050 h 434912"/>
                <a:gd name="connsiteX1" fmla="*/ 485775 w 1090613"/>
                <a:gd name="connsiteY1" fmla="*/ 395287 h 434912"/>
                <a:gd name="connsiteX2" fmla="*/ 1090613 w 1090613"/>
                <a:gd name="connsiteY2" fmla="*/ 0 h 434912"/>
                <a:gd name="connsiteX0" fmla="*/ 0 w 1090613"/>
                <a:gd name="connsiteY0" fmla="*/ 400050 h 430996"/>
                <a:gd name="connsiteX1" fmla="*/ 485775 w 1090613"/>
                <a:gd name="connsiteY1" fmla="*/ 395287 h 430996"/>
                <a:gd name="connsiteX2" fmla="*/ 1090613 w 1090613"/>
                <a:gd name="connsiteY2" fmla="*/ 0 h 430996"/>
                <a:gd name="connsiteX0" fmla="*/ 0 w 1042988"/>
                <a:gd name="connsiteY0" fmla="*/ 442913 h 480763"/>
                <a:gd name="connsiteX1" fmla="*/ 485775 w 1042988"/>
                <a:gd name="connsiteY1" fmla="*/ 438150 h 480763"/>
                <a:gd name="connsiteX2" fmla="*/ 1042988 w 1042988"/>
                <a:gd name="connsiteY2" fmla="*/ 0 h 480763"/>
                <a:gd name="connsiteX0" fmla="*/ 0 w 1042988"/>
                <a:gd name="connsiteY0" fmla="*/ 442913 h 480763"/>
                <a:gd name="connsiteX1" fmla="*/ 485775 w 1042988"/>
                <a:gd name="connsiteY1" fmla="*/ 438150 h 480763"/>
                <a:gd name="connsiteX2" fmla="*/ 1042988 w 1042988"/>
                <a:gd name="connsiteY2" fmla="*/ 0 h 480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42988" h="480763">
                  <a:moveTo>
                    <a:pt x="0" y="442913"/>
                  </a:moveTo>
                  <a:cubicBezTo>
                    <a:pt x="152003" y="473869"/>
                    <a:pt x="311944" y="511969"/>
                    <a:pt x="485775" y="438150"/>
                  </a:cubicBezTo>
                  <a:cubicBezTo>
                    <a:pt x="659606" y="364331"/>
                    <a:pt x="883840" y="211931"/>
                    <a:pt x="1042988" y="0"/>
                  </a:cubicBezTo>
                </a:path>
              </a:pathLst>
            </a:custGeom>
            <a:ln w="28575"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</p:grpSp>
      <p:sp>
        <p:nvSpPr>
          <p:cNvPr id="94" name="TextBox 93"/>
          <p:cNvSpPr txBox="1"/>
          <p:nvPr/>
        </p:nvSpPr>
        <p:spPr bwMode="gray">
          <a:xfrm>
            <a:off x="6684615" y="3384930"/>
            <a:ext cx="639599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200" b="1" dirty="0"/>
              <a:t>Capacity</a:t>
            </a:r>
            <a:endParaRPr lang="en-US" sz="1200" b="1" dirty="0">
              <a:latin typeface="Helvetica Neue"/>
              <a:cs typeface="Helvetica Neue"/>
            </a:endParaRPr>
          </a:p>
        </p:txBody>
      </p:sp>
      <p:sp>
        <p:nvSpPr>
          <p:cNvPr id="99" name="TextBox 98"/>
          <p:cNvSpPr txBox="1"/>
          <p:nvPr/>
        </p:nvSpPr>
        <p:spPr bwMode="gray">
          <a:xfrm>
            <a:off x="4222507" y="2819521"/>
            <a:ext cx="114665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b="1" dirty="0"/>
              <a:t>Model Builder (CADS)</a:t>
            </a:r>
            <a:endParaRPr lang="en-US" sz="1200" b="1" dirty="0">
              <a:latin typeface="Helvetica Neue"/>
              <a:cs typeface="Helvetica Neue"/>
            </a:endParaRPr>
          </a:p>
        </p:txBody>
      </p:sp>
      <p:sp>
        <p:nvSpPr>
          <p:cNvPr id="40" name="TextBox 39"/>
          <p:cNvSpPr txBox="1"/>
          <p:nvPr/>
        </p:nvSpPr>
        <p:spPr bwMode="gray">
          <a:xfrm>
            <a:off x="4117936" y="1742222"/>
            <a:ext cx="1175002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600" b="1" dirty="0"/>
              <a:t>Build model</a:t>
            </a:r>
            <a:endParaRPr lang="en-US" sz="1600" b="1" dirty="0">
              <a:latin typeface="Helvetica Neue"/>
              <a:cs typeface="Helvetica Neue"/>
            </a:endParaRPr>
          </a:p>
        </p:txBody>
      </p:sp>
      <p:sp>
        <p:nvSpPr>
          <p:cNvPr id="41" name="Oval 40"/>
          <p:cNvSpPr>
            <a:spLocks noChangeAspect="1"/>
          </p:cNvSpPr>
          <p:nvPr/>
        </p:nvSpPr>
        <p:spPr>
          <a:xfrm>
            <a:off x="3696228" y="1697876"/>
            <a:ext cx="365760" cy="365760"/>
          </a:xfrm>
          <a:prstGeom prst="ellipse">
            <a:avLst/>
          </a:prstGeom>
          <a:solidFill>
            <a:srgbClr val="16B1E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44" name="TextBox 43"/>
          <p:cNvSpPr txBox="1"/>
          <p:nvPr/>
        </p:nvSpPr>
        <p:spPr bwMode="gray">
          <a:xfrm>
            <a:off x="6758917" y="2302189"/>
            <a:ext cx="1344920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600" b="1" dirty="0"/>
              <a:t>Deploy model</a:t>
            </a:r>
            <a:endParaRPr lang="en-US" sz="1600" b="1" dirty="0">
              <a:latin typeface="Helvetica Neue"/>
              <a:cs typeface="Helvetica Neue"/>
            </a:endParaRPr>
          </a:p>
        </p:txBody>
      </p:sp>
      <p:sp>
        <p:nvSpPr>
          <p:cNvPr id="45" name="Oval 44"/>
          <p:cNvSpPr>
            <a:spLocks noChangeAspect="1"/>
          </p:cNvSpPr>
          <p:nvPr/>
        </p:nvSpPr>
        <p:spPr>
          <a:xfrm>
            <a:off x="6337211" y="2257843"/>
            <a:ext cx="365760" cy="365760"/>
          </a:xfrm>
          <a:prstGeom prst="ellipse">
            <a:avLst/>
          </a:prstGeom>
          <a:solidFill>
            <a:srgbClr val="16B1E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8" name="TextBox 47"/>
          <p:cNvSpPr txBox="1"/>
          <p:nvPr/>
        </p:nvSpPr>
        <p:spPr bwMode="gray">
          <a:xfrm>
            <a:off x="4168099" y="6404474"/>
            <a:ext cx="1425070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600" b="1" dirty="0"/>
              <a:t>Refresh model</a:t>
            </a:r>
            <a:endParaRPr lang="en-US" sz="1600" b="1" dirty="0">
              <a:latin typeface="Helvetica Neue"/>
              <a:cs typeface="Helvetica Neue"/>
            </a:endParaRPr>
          </a:p>
        </p:txBody>
      </p:sp>
      <p:sp>
        <p:nvSpPr>
          <p:cNvPr id="49" name="Oval 48"/>
          <p:cNvSpPr>
            <a:spLocks noChangeAspect="1"/>
          </p:cNvSpPr>
          <p:nvPr/>
        </p:nvSpPr>
        <p:spPr>
          <a:xfrm>
            <a:off x="3746392" y="6360129"/>
            <a:ext cx="365760" cy="365760"/>
          </a:xfrm>
          <a:prstGeom prst="ellipse">
            <a:avLst/>
          </a:prstGeom>
          <a:solidFill>
            <a:srgbClr val="16B1E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3</a:t>
            </a:r>
          </a:p>
        </p:txBody>
      </p:sp>
      <p:cxnSp>
        <p:nvCxnSpPr>
          <p:cNvPr id="53" name="Straight Connector 52"/>
          <p:cNvCxnSpPr/>
          <p:nvPr/>
        </p:nvCxnSpPr>
        <p:spPr bwMode="gray">
          <a:xfrm>
            <a:off x="1807905" y="3917044"/>
            <a:ext cx="1599841" cy="0"/>
          </a:xfrm>
          <a:prstGeom prst="line">
            <a:avLst/>
          </a:prstGeom>
          <a:ln w="9525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 bwMode="gray">
          <a:xfrm>
            <a:off x="1807904" y="3666843"/>
            <a:ext cx="1373774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b="1" dirty="0"/>
              <a:t>Import Sources:</a:t>
            </a:r>
            <a:endParaRPr lang="en-US" sz="1400" b="1" dirty="0">
              <a:latin typeface="Helvetica Neue"/>
              <a:cs typeface="Helvetica Neue"/>
            </a:endParaRPr>
          </a:p>
        </p:txBody>
      </p:sp>
      <p:sp>
        <p:nvSpPr>
          <p:cNvPr id="55" name="TextBox 54"/>
          <p:cNvSpPr txBox="1"/>
          <p:nvPr/>
        </p:nvSpPr>
        <p:spPr bwMode="gray">
          <a:xfrm>
            <a:off x="1811080" y="3965891"/>
            <a:ext cx="1596667" cy="80021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30182" indent="-230182" defTabSz="457189" eaLnBrk="0" hangingPunct="0">
              <a:spcBef>
                <a:spcPts val="600"/>
              </a:spcBef>
              <a:buClr>
                <a:schemeClr val="accent2"/>
              </a:buClr>
              <a:buFont typeface="Wingdings" pitchFamily="2" charset="2"/>
              <a:buChar char="§"/>
              <a:tabLst>
                <a:tab pos="230182" algn="l"/>
              </a:tabLst>
              <a:defRPr/>
            </a:pPr>
            <a:r>
              <a:rPr lang="en-US" sz="1400" dirty="0" err="1">
                <a:latin typeface="Helvetica"/>
                <a:sym typeface="Helvetica"/>
              </a:rPr>
              <a:t>DSx</a:t>
            </a:r>
            <a:r>
              <a:rPr lang="en-US" sz="1400" dirty="0">
                <a:latin typeface="Helvetica"/>
                <a:sym typeface="Helvetica"/>
              </a:rPr>
              <a:t> Notebooks</a:t>
            </a:r>
          </a:p>
          <a:p>
            <a:pPr marL="230182" indent="-230182" defTabSz="457189" eaLnBrk="0" hangingPunct="0">
              <a:spcBef>
                <a:spcPts val="600"/>
              </a:spcBef>
              <a:buClr>
                <a:schemeClr val="accent2"/>
              </a:buClr>
              <a:buFont typeface="Wingdings" pitchFamily="2" charset="2"/>
              <a:buChar char="§"/>
              <a:tabLst>
                <a:tab pos="230182" algn="l"/>
              </a:tabLst>
              <a:defRPr/>
            </a:pPr>
            <a:r>
              <a:rPr lang="en-US" sz="1400" dirty="0" err="1">
                <a:latin typeface="Helvetica"/>
                <a:sym typeface="Helvetica"/>
              </a:rPr>
              <a:t>DSx</a:t>
            </a:r>
            <a:r>
              <a:rPr lang="en-US" sz="1400" dirty="0">
                <a:latin typeface="Helvetica"/>
                <a:sym typeface="Helvetica"/>
              </a:rPr>
              <a:t> Flow UI</a:t>
            </a:r>
          </a:p>
          <a:p>
            <a:pPr marL="230182" indent="-230182" defTabSz="457189" eaLnBrk="0" hangingPunct="0">
              <a:spcBef>
                <a:spcPts val="600"/>
              </a:spcBef>
              <a:buClr>
                <a:schemeClr val="accent2"/>
              </a:buClr>
              <a:buFont typeface="Wingdings" pitchFamily="2" charset="2"/>
              <a:buChar char="§"/>
              <a:tabLst>
                <a:tab pos="230182" algn="l"/>
              </a:tabLst>
              <a:defRPr/>
            </a:pPr>
            <a:r>
              <a:rPr lang="en-US" sz="1400" dirty="0">
                <a:latin typeface="Helvetica"/>
                <a:sym typeface="Helvetica"/>
              </a:rPr>
              <a:t>External tools</a:t>
            </a:r>
          </a:p>
        </p:txBody>
      </p:sp>
      <p:sp>
        <p:nvSpPr>
          <p:cNvPr id="7" name="Isosceles Triangle 6"/>
          <p:cNvSpPr/>
          <p:nvPr/>
        </p:nvSpPr>
        <p:spPr>
          <a:xfrm rot="5400000">
            <a:off x="3701423" y="4064094"/>
            <a:ext cx="513748" cy="319276"/>
          </a:xfrm>
          <a:prstGeom prst="triangl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56" name="TextBox 55"/>
          <p:cNvSpPr txBox="1"/>
          <p:nvPr/>
        </p:nvSpPr>
        <p:spPr bwMode="gray">
          <a:xfrm>
            <a:off x="1789114" y="2179078"/>
            <a:ext cx="1814569" cy="10772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b="1" dirty="0"/>
              <a:t>Auto-generate model from input data, testing various algorithms for best fit (e.g. CADS)</a:t>
            </a:r>
            <a:endParaRPr lang="en-US" sz="1400" b="1" dirty="0">
              <a:latin typeface="Helvetica Neue"/>
              <a:cs typeface="Helvetica Neue"/>
            </a:endParaRPr>
          </a:p>
        </p:txBody>
      </p:sp>
      <p:sp>
        <p:nvSpPr>
          <p:cNvPr id="57" name="TextBox 56"/>
          <p:cNvSpPr txBox="1"/>
          <p:nvPr/>
        </p:nvSpPr>
        <p:spPr bwMode="gray">
          <a:xfrm>
            <a:off x="1789114" y="5108342"/>
            <a:ext cx="1814569" cy="10772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b="1" dirty="0"/>
              <a:t>Detect loss of predictive power and refresh model, subject to preferences</a:t>
            </a:r>
            <a:endParaRPr lang="en-US" sz="1400" b="1" dirty="0">
              <a:latin typeface="Helvetica Neue"/>
              <a:cs typeface="Helvetica Neue"/>
            </a:endParaRPr>
          </a:p>
        </p:txBody>
      </p:sp>
      <p:sp>
        <p:nvSpPr>
          <p:cNvPr id="58" name="TextBox 57"/>
          <p:cNvSpPr txBox="1"/>
          <p:nvPr/>
        </p:nvSpPr>
        <p:spPr bwMode="gray">
          <a:xfrm>
            <a:off x="9006047" y="3628015"/>
            <a:ext cx="1494277" cy="861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b="1" dirty="0"/>
              <a:t>Deploy model into production - scale,  manage and monitor</a:t>
            </a:r>
            <a:endParaRPr lang="en-US" sz="1400" b="1" dirty="0">
              <a:latin typeface="Helvetica Neue"/>
              <a:cs typeface="Helvetica Neue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1638167" y="3525190"/>
            <a:ext cx="1915352" cy="1369055"/>
          </a:xfrm>
          <a:prstGeom prst="roundRect">
            <a:avLst/>
          </a:prstGeom>
          <a:noFill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59" name="Rectangle 8"/>
          <p:cNvSpPr>
            <a:spLocks noChangeArrowheads="1"/>
          </p:cNvSpPr>
          <p:nvPr>
            <p:custDataLst>
              <p:tags r:id="rId3"/>
            </p:custDataLst>
          </p:nvPr>
        </p:nvSpPr>
        <p:spPr bwMode="gray">
          <a:xfrm>
            <a:off x="2822282" y="1187635"/>
            <a:ext cx="1554977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marL="197602" lvl="1" indent="-195982" defTabSz="913504">
              <a:buClr>
                <a:schemeClr val="tx2"/>
              </a:buClr>
              <a:buSzPct val="125000"/>
            </a:pPr>
            <a:r>
              <a:rPr lang="en-US" sz="1400" b="1" dirty="0">
                <a:latin typeface="+mj-lt"/>
              </a:rPr>
              <a:t>Model Automation</a:t>
            </a:r>
          </a:p>
        </p:txBody>
      </p:sp>
      <p:sp>
        <p:nvSpPr>
          <p:cNvPr id="60" name="Rectangle 9"/>
          <p:cNvSpPr>
            <a:spLocks noChangeArrowheads="1"/>
          </p:cNvSpPr>
          <p:nvPr>
            <p:custDataLst>
              <p:tags r:id="rId4"/>
            </p:custDataLst>
          </p:nvPr>
        </p:nvSpPr>
        <p:spPr bwMode="gray">
          <a:xfrm>
            <a:off x="5906458" y="1187635"/>
            <a:ext cx="1590179" cy="2154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>
            <a:spAutoFit/>
          </a:bodyPr>
          <a:lstStyle/>
          <a:p>
            <a:pPr defTabSz="913504">
              <a:buClr>
                <a:schemeClr val="tx2"/>
              </a:buClr>
            </a:pPr>
            <a:r>
              <a:rPr lang="en-US" sz="1400" b="1" dirty="0">
                <a:latin typeface="+mj-lt"/>
              </a:rPr>
              <a:t>Model Deployment</a:t>
            </a:r>
          </a:p>
        </p:txBody>
      </p:sp>
      <p:sp>
        <p:nvSpPr>
          <p:cNvPr id="61" name="Freeform 10"/>
          <p:cNvSpPr>
            <a:spLocks/>
          </p:cNvSpPr>
          <p:nvPr>
            <p:custDataLst>
              <p:tags r:id="rId5"/>
            </p:custDataLst>
          </p:nvPr>
        </p:nvSpPr>
        <p:spPr bwMode="gray">
          <a:xfrm>
            <a:off x="2839305" y="1331205"/>
            <a:ext cx="2995087" cy="185603"/>
          </a:xfrm>
          <a:custGeom>
            <a:avLst/>
            <a:gdLst>
              <a:gd name="T0" fmla="*/ 0 w 1462"/>
              <a:gd name="T1" fmla="*/ 174625 h 122"/>
              <a:gd name="T2" fmla="*/ 2935288 w 1462"/>
              <a:gd name="T3" fmla="*/ 171762 h 122"/>
              <a:gd name="T4" fmla="*/ 2579922 w 1462"/>
              <a:gd name="T5" fmla="*/ 0 h 122"/>
              <a:gd name="T6" fmla="*/ 2579922 w 1462"/>
              <a:gd name="T7" fmla="*/ 68705 h 122"/>
              <a:gd name="T8" fmla="*/ 2008 w 1462"/>
              <a:gd name="T9" fmla="*/ 68705 h 122"/>
              <a:gd name="T10" fmla="*/ 0 w 1462"/>
              <a:gd name="T11" fmla="*/ 174625 h 12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462"/>
              <a:gd name="T19" fmla="*/ 0 h 122"/>
              <a:gd name="T20" fmla="*/ 1462 w 1462"/>
              <a:gd name="T21" fmla="*/ 122 h 122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462" h="122">
                <a:moveTo>
                  <a:pt x="0" y="122"/>
                </a:moveTo>
                <a:lnTo>
                  <a:pt x="1462" y="120"/>
                </a:lnTo>
                <a:lnTo>
                  <a:pt x="1285" y="0"/>
                </a:lnTo>
                <a:lnTo>
                  <a:pt x="1285" y="48"/>
                </a:lnTo>
                <a:lnTo>
                  <a:pt x="1" y="48"/>
                </a:lnTo>
                <a:lnTo>
                  <a:pt x="0" y="122"/>
                </a:lnTo>
                <a:close/>
              </a:path>
            </a:pathLst>
          </a:custGeom>
          <a:gradFill rotWithShape="1">
            <a:gsLst>
              <a:gs pos="0">
                <a:schemeClr val="bg1"/>
              </a:gs>
              <a:gs pos="100000">
                <a:schemeClr val="accent1"/>
              </a:gs>
            </a:gsLst>
            <a:lin ang="0" scaled="1"/>
          </a:gradFill>
          <a:ln>
            <a:noFill/>
          </a:ln>
        </p:spPr>
        <p:txBody>
          <a:bodyPr wrap="none" lIns="46648" tIns="46648" rIns="46648" bIns="46648">
            <a:noAutofit/>
          </a:bodyPr>
          <a:lstStyle/>
          <a:p>
            <a:endParaRPr lang="en-US" sz="1400"/>
          </a:p>
        </p:txBody>
      </p:sp>
      <p:sp>
        <p:nvSpPr>
          <p:cNvPr id="62" name="Rectangle 22"/>
          <p:cNvSpPr>
            <a:spLocks noChangeArrowheads="1"/>
          </p:cNvSpPr>
          <p:nvPr>
            <p:custDataLst>
              <p:tags r:id="rId6"/>
            </p:custDataLst>
          </p:nvPr>
        </p:nvSpPr>
        <p:spPr bwMode="gray">
          <a:xfrm>
            <a:off x="5906459" y="1414866"/>
            <a:ext cx="3099588" cy="101943"/>
          </a:xfrm>
          <a:prstGeom prst="rect">
            <a:avLst/>
          </a:prstGeom>
          <a:solidFill>
            <a:schemeClr val="accent1"/>
          </a:solidFill>
          <a:ln w="12700" algn="ctr">
            <a:solidFill>
              <a:srgbClr val="0088CE"/>
            </a:solidFill>
            <a:miter lim="800000"/>
            <a:headEnd/>
            <a:tailEnd/>
          </a:ln>
        </p:spPr>
        <p:txBody>
          <a:bodyPr lIns="45720" rIns="45720" anchor="ctr"/>
          <a:lstStyle/>
          <a:p>
            <a:endParaRPr lang="en-US" sz="1400"/>
          </a:p>
        </p:txBody>
      </p:sp>
      <p:sp>
        <p:nvSpPr>
          <p:cNvPr id="63" name="Oval 62"/>
          <p:cNvSpPr/>
          <p:nvPr/>
        </p:nvSpPr>
        <p:spPr bwMode="gray">
          <a:xfrm>
            <a:off x="4817483" y="3411036"/>
            <a:ext cx="1474939" cy="1474939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Model</a:t>
            </a:r>
          </a:p>
        </p:txBody>
      </p:sp>
      <p:sp>
        <p:nvSpPr>
          <p:cNvPr id="46" name="Title 1"/>
          <p:cNvSpPr txBox="1">
            <a:spLocks/>
          </p:cNvSpPr>
          <p:nvPr/>
        </p:nvSpPr>
        <p:spPr>
          <a:xfrm>
            <a:off x="89085" y="-54160"/>
            <a:ext cx="11517312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kern="1200" baseline="0">
                <a:solidFill>
                  <a:srgbClr val="5498E4"/>
                </a:solidFill>
                <a:latin typeface="Arial" charset="0"/>
                <a:ea typeface="+mj-ea"/>
                <a:cs typeface="+mj-cs"/>
              </a:defRPr>
            </a:lvl1pPr>
          </a:lstStyle>
          <a:p>
            <a:pPr fontAlgn="t">
              <a:spcBef>
                <a:spcPts val="1000"/>
              </a:spcBef>
            </a:pPr>
            <a:r>
              <a:rPr lang="en-US" sz="3600" dirty="0" smtClean="0">
                <a:solidFill>
                  <a:srgbClr val="0C8B7C"/>
                </a:solidFill>
                <a:ea typeface="+mn-ea"/>
                <a:cs typeface="+mn-cs"/>
              </a:rPr>
              <a:t>IBM Open Data Science Platform </a:t>
            </a:r>
            <a:r>
              <a:rPr lang="mr-IN" sz="3600" dirty="0" smtClean="0">
                <a:solidFill>
                  <a:srgbClr val="0C8B7C"/>
                </a:solidFill>
                <a:ea typeface="+mn-ea"/>
                <a:cs typeface="+mn-cs"/>
              </a:rPr>
              <a:t>–</a:t>
            </a:r>
            <a:r>
              <a:rPr lang="en-US" sz="3600" dirty="0" smtClean="0">
                <a:solidFill>
                  <a:srgbClr val="0C8B7C"/>
                </a:solidFill>
                <a:ea typeface="+mn-ea"/>
                <a:cs typeface="+mn-cs"/>
              </a:rPr>
              <a:t> Machine Learning</a:t>
            </a:r>
            <a:endParaRPr lang="en-US" sz="3600" dirty="0">
              <a:solidFill>
                <a:srgbClr val="0C8B7C"/>
              </a:solidFill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260949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Documents and Settings\Shajahan\My Documents\Downloads\Request-4-06 (1)\head outline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6" t="2141" r="1727"/>
          <a:stretch/>
        </p:blipFill>
        <p:spPr bwMode="auto">
          <a:xfrm>
            <a:off x="3008788" y="1648724"/>
            <a:ext cx="7112001" cy="4828233"/>
          </a:xfrm>
          <a:prstGeom prst="rect">
            <a:avLst/>
          </a:prstGeom>
          <a:noFill/>
        </p:spPr>
      </p:pic>
      <p:sp>
        <p:nvSpPr>
          <p:cNvPr id="4" name="Hexagon 3"/>
          <p:cNvSpPr/>
          <p:nvPr/>
        </p:nvSpPr>
        <p:spPr>
          <a:xfrm>
            <a:off x="5267443" y="2116664"/>
            <a:ext cx="950563" cy="819451"/>
          </a:xfrm>
          <a:prstGeom prst="hexagon">
            <a:avLst/>
          </a:prstGeom>
          <a:noFill/>
          <a:ln w="9525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>
              <a:lnSpc>
                <a:spcPct val="85000"/>
              </a:lnSpc>
            </a:pPr>
            <a:r>
              <a:rPr lang="en-GB" sz="1200" dirty="0">
                <a:solidFill>
                  <a:schemeClr val="tx1"/>
                </a:solidFill>
              </a:rPr>
              <a:t>Alchemy</a:t>
            </a:r>
            <a:br>
              <a:rPr lang="en-GB" sz="1200" dirty="0">
                <a:solidFill>
                  <a:schemeClr val="tx1"/>
                </a:solidFill>
              </a:rPr>
            </a:br>
            <a:r>
              <a:rPr lang="en-GB" sz="1200" dirty="0">
                <a:solidFill>
                  <a:schemeClr val="tx1"/>
                </a:solidFill>
              </a:rPr>
              <a:t>Language</a:t>
            </a:r>
          </a:p>
        </p:txBody>
      </p:sp>
      <p:sp>
        <p:nvSpPr>
          <p:cNvPr id="6" name="Hexagon 5"/>
          <p:cNvSpPr/>
          <p:nvPr/>
        </p:nvSpPr>
        <p:spPr>
          <a:xfrm>
            <a:off x="6181403" y="1905001"/>
            <a:ext cx="950563" cy="819451"/>
          </a:xfrm>
          <a:prstGeom prst="hexagon">
            <a:avLst/>
          </a:prstGeom>
          <a:noFill/>
          <a:ln w="9525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>
              <a:lnSpc>
                <a:spcPct val="85000"/>
              </a:lnSpc>
            </a:pPr>
            <a:r>
              <a:rPr lang="en-GB" sz="1200" dirty="0" err="1">
                <a:solidFill>
                  <a:schemeClr val="tx1"/>
                </a:solidFill>
              </a:rPr>
              <a:t>Conversa</a:t>
            </a:r>
            <a:r>
              <a:rPr lang="en-GB" sz="1200" dirty="0">
                <a:solidFill>
                  <a:schemeClr val="tx1"/>
                </a:solidFill>
              </a:rPr>
              <a:t>-</a:t>
            </a:r>
            <a:br>
              <a:rPr lang="en-GB" sz="1200" dirty="0">
                <a:solidFill>
                  <a:schemeClr val="tx1"/>
                </a:solidFill>
              </a:rPr>
            </a:br>
            <a:r>
              <a:rPr lang="en-GB" sz="1200" dirty="0" err="1">
                <a:solidFill>
                  <a:schemeClr val="tx1"/>
                </a:solidFill>
              </a:rPr>
              <a:t>tion</a:t>
            </a:r>
            <a:endParaRPr lang="en-GB" sz="1200" dirty="0">
              <a:solidFill>
                <a:schemeClr val="tx1"/>
              </a:solidFill>
            </a:endParaRPr>
          </a:p>
        </p:txBody>
      </p:sp>
      <p:sp>
        <p:nvSpPr>
          <p:cNvPr id="7" name="Hexagon 6"/>
          <p:cNvSpPr/>
          <p:nvPr/>
        </p:nvSpPr>
        <p:spPr>
          <a:xfrm>
            <a:off x="7121103" y="2042231"/>
            <a:ext cx="950563" cy="819451"/>
          </a:xfrm>
          <a:prstGeom prst="hexagon">
            <a:avLst/>
          </a:prstGeom>
          <a:noFill/>
          <a:ln w="9525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>
              <a:lnSpc>
                <a:spcPct val="85000"/>
              </a:lnSpc>
            </a:pPr>
            <a:r>
              <a:rPr lang="en-GB" sz="1200" dirty="0">
                <a:solidFill>
                  <a:schemeClr val="tx1"/>
                </a:solidFill>
              </a:rPr>
              <a:t>Dialog</a:t>
            </a:r>
          </a:p>
        </p:txBody>
      </p:sp>
      <p:sp>
        <p:nvSpPr>
          <p:cNvPr id="8" name="Hexagon 7"/>
          <p:cNvSpPr/>
          <p:nvPr/>
        </p:nvSpPr>
        <p:spPr>
          <a:xfrm>
            <a:off x="7924227" y="2429193"/>
            <a:ext cx="950563" cy="819451"/>
          </a:xfrm>
          <a:prstGeom prst="hexagon">
            <a:avLst/>
          </a:prstGeom>
          <a:noFill/>
          <a:ln w="9525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>
              <a:lnSpc>
                <a:spcPct val="85000"/>
              </a:lnSpc>
            </a:pPr>
            <a:r>
              <a:rPr lang="en-GB" sz="1200" dirty="0">
                <a:solidFill>
                  <a:schemeClr val="tx1"/>
                </a:solidFill>
              </a:rPr>
              <a:t>Document</a:t>
            </a:r>
            <a:br>
              <a:rPr lang="en-GB" sz="1200" dirty="0">
                <a:solidFill>
                  <a:schemeClr val="tx1"/>
                </a:solidFill>
              </a:rPr>
            </a:br>
            <a:r>
              <a:rPr lang="en-GB" sz="1200" dirty="0">
                <a:solidFill>
                  <a:schemeClr val="tx1"/>
                </a:solidFill>
              </a:rPr>
              <a:t>Conversion</a:t>
            </a:r>
          </a:p>
        </p:txBody>
      </p:sp>
      <p:sp>
        <p:nvSpPr>
          <p:cNvPr id="9" name="Hexagon 8"/>
          <p:cNvSpPr/>
          <p:nvPr/>
        </p:nvSpPr>
        <p:spPr>
          <a:xfrm>
            <a:off x="8584341" y="3091453"/>
            <a:ext cx="950563" cy="819451"/>
          </a:xfrm>
          <a:prstGeom prst="hexagon">
            <a:avLst/>
          </a:prstGeom>
          <a:noFill/>
          <a:ln w="9525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>
              <a:lnSpc>
                <a:spcPct val="85000"/>
              </a:lnSpc>
            </a:pPr>
            <a:r>
              <a:rPr lang="en-GB" sz="1200" dirty="0">
                <a:solidFill>
                  <a:schemeClr val="tx1"/>
                </a:solidFill>
              </a:rPr>
              <a:t>Language</a:t>
            </a:r>
            <a:br>
              <a:rPr lang="en-GB" sz="1200" dirty="0">
                <a:solidFill>
                  <a:schemeClr val="tx1"/>
                </a:solidFill>
              </a:rPr>
            </a:br>
            <a:r>
              <a:rPr lang="en-GB" sz="1200" dirty="0">
                <a:solidFill>
                  <a:schemeClr val="tx1"/>
                </a:solidFill>
              </a:rPr>
              <a:t>Translator</a:t>
            </a:r>
          </a:p>
        </p:txBody>
      </p:sp>
      <p:sp>
        <p:nvSpPr>
          <p:cNvPr id="11" name="Hexagon 10"/>
          <p:cNvSpPr/>
          <p:nvPr/>
        </p:nvSpPr>
        <p:spPr>
          <a:xfrm>
            <a:off x="8791169" y="3973501"/>
            <a:ext cx="950563" cy="819451"/>
          </a:xfrm>
          <a:prstGeom prst="hexagon">
            <a:avLst/>
          </a:prstGeom>
          <a:noFill/>
          <a:ln w="9525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>
              <a:lnSpc>
                <a:spcPct val="85000"/>
              </a:lnSpc>
            </a:pPr>
            <a:r>
              <a:rPr lang="en-GB" sz="1200" dirty="0">
                <a:solidFill>
                  <a:schemeClr val="tx1"/>
                </a:solidFill>
              </a:rPr>
              <a:t>Natural</a:t>
            </a:r>
            <a:br>
              <a:rPr lang="en-GB" sz="1200" dirty="0">
                <a:solidFill>
                  <a:schemeClr val="tx1"/>
                </a:solidFill>
              </a:rPr>
            </a:br>
            <a:r>
              <a:rPr lang="en-GB" sz="1200" dirty="0">
                <a:solidFill>
                  <a:schemeClr val="tx1"/>
                </a:solidFill>
              </a:rPr>
              <a:t>Language</a:t>
            </a:r>
            <a:br>
              <a:rPr lang="en-GB" sz="1200" dirty="0">
                <a:solidFill>
                  <a:schemeClr val="tx1"/>
                </a:solidFill>
              </a:rPr>
            </a:br>
            <a:r>
              <a:rPr lang="en-GB" sz="1200" dirty="0">
                <a:solidFill>
                  <a:schemeClr val="tx1"/>
                </a:solidFill>
              </a:rPr>
              <a:t>Classifier</a:t>
            </a:r>
          </a:p>
        </p:txBody>
      </p:sp>
      <p:sp>
        <p:nvSpPr>
          <p:cNvPr id="12" name="Hexagon 11"/>
          <p:cNvSpPr/>
          <p:nvPr/>
        </p:nvSpPr>
        <p:spPr>
          <a:xfrm>
            <a:off x="8715789" y="4846313"/>
            <a:ext cx="950563" cy="819451"/>
          </a:xfrm>
          <a:prstGeom prst="hexagon">
            <a:avLst/>
          </a:prstGeom>
          <a:noFill/>
          <a:ln w="9525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>
              <a:lnSpc>
                <a:spcPct val="85000"/>
              </a:lnSpc>
            </a:pPr>
            <a:r>
              <a:rPr lang="en-GB" sz="1200" dirty="0">
                <a:solidFill>
                  <a:schemeClr val="tx1"/>
                </a:solidFill>
              </a:rPr>
              <a:t>Natural</a:t>
            </a:r>
            <a:br>
              <a:rPr lang="en-GB" sz="1200" dirty="0">
                <a:solidFill>
                  <a:schemeClr val="tx1"/>
                </a:solidFill>
              </a:rPr>
            </a:br>
            <a:r>
              <a:rPr lang="en-GB" sz="1200" dirty="0">
                <a:solidFill>
                  <a:schemeClr val="tx1"/>
                </a:solidFill>
              </a:rPr>
              <a:t>Language</a:t>
            </a:r>
          </a:p>
          <a:p>
            <a:pPr algn="ctr">
              <a:lnSpc>
                <a:spcPct val="85000"/>
              </a:lnSpc>
            </a:pPr>
            <a:r>
              <a:rPr lang="en-GB" sz="1200" dirty="0">
                <a:solidFill>
                  <a:schemeClr val="tx1"/>
                </a:solidFill>
              </a:rPr>
              <a:t>Under-</a:t>
            </a:r>
            <a:br>
              <a:rPr lang="en-GB" sz="1200" dirty="0">
                <a:solidFill>
                  <a:schemeClr val="tx1"/>
                </a:solidFill>
              </a:rPr>
            </a:br>
            <a:r>
              <a:rPr lang="en-GB" sz="1200" dirty="0">
                <a:solidFill>
                  <a:schemeClr val="tx1"/>
                </a:solidFill>
              </a:rPr>
              <a:t>standing</a:t>
            </a:r>
          </a:p>
        </p:txBody>
      </p:sp>
      <p:sp>
        <p:nvSpPr>
          <p:cNvPr id="13" name="Hexagon 12"/>
          <p:cNvSpPr/>
          <p:nvPr/>
        </p:nvSpPr>
        <p:spPr>
          <a:xfrm>
            <a:off x="8283609" y="5708208"/>
            <a:ext cx="950563" cy="819451"/>
          </a:xfrm>
          <a:prstGeom prst="hexagon">
            <a:avLst/>
          </a:prstGeom>
          <a:noFill/>
          <a:ln w="9525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>
              <a:lnSpc>
                <a:spcPct val="85000"/>
              </a:lnSpc>
            </a:pPr>
            <a:r>
              <a:rPr lang="en-GB" sz="1200" dirty="0">
                <a:solidFill>
                  <a:schemeClr val="tx1"/>
                </a:solidFill>
              </a:rPr>
              <a:t>Personality</a:t>
            </a:r>
            <a:br>
              <a:rPr lang="en-GB" sz="1200" dirty="0">
                <a:solidFill>
                  <a:schemeClr val="tx1"/>
                </a:solidFill>
              </a:rPr>
            </a:br>
            <a:r>
              <a:rPr lang="en-GB" sz="1200" dirty="0">
                <a:solidFill>
                  <a:schemeClr val="tx1"/>
                </a:solidFill>
              </a:rPr>
              <a:t>Insights</a:t>
            </a:r>
          </a:p>
        </p:txBody>
      </p:sp>
      <p:sp>
        <p:nvSpPr>
          <p:cNvPr id="14" name="Hexagon 13"/>
          <p:cNvSpPr/>
          <p:nvPr/>
        </p:nvSpPr>
        <p:spPr>
          <a:xfrm>
            <a:off x="7252207" y="5657516"/>
            <a:ext cx="950563" cy="819451"/>
          </a:xfrm>
          <a:prstGeom prst="hexagon">
            <a:avLst/>
          </a:prstGeom>
          <a:noFill/>
          <a:ln w="9525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>
              <a:lnSpc>
                <a:spcPct val="85000"/>
              </a:lnSpc>
            </a:pPr>
            <a:r>
              <a:rPr lang="en-GB" sz="1200" dirty="0">
                <a:solidFill>
                  <a:schemeClr val="tx1"/>
                </a:solidFill>
              </a:rPr>
              <a:t>Retrieve</a:t>
            </a:r>
            <a:br>
              <a:rPr lang="en-GB" sz="1200" dirty="0">
                <a:solidFill>
                  <a:schemeClr val="tx1"/>
                </a:solidFill>
              </a:rPr>
            </a:br>
            <a:r>
              <a:rPr lang="en-GB" sz="1200" dirty="0">
                <a:solidFill>
                  <a:schemeClr val="tx1"/>
                </a:solidFill>
              </a:rPr>
              <a:t>and Rank</a:t>
            </a:r>
          </a:p>
        </p:txBody>
      </p:sp>
      <p:sp>
        <p:nvSpPr>
          <p:cNvPr id="15" name="Hexagon 14"/>
          <p:cNvSpPr/>
          <p:nvPr/>
        </p:nvSpPr>
        <p:spPr>
          <a:xfrm>
            <a:off x="6253457" y="5629805"/>
            <a:ext cx="950563" cy="819451"/>
          </a:xfrm>
          <a:prstGeom prst="hexagon">
            <a:avLst/>
          </a:prstGeom>
          <a:noFill/>
          <a:ln w="9525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>
              <a:lnSpc>
                <a:spcPct val="85000"/>
              </a:lnSpc>
            </a:pPr>
            <a:r>
              <a:rPr lang="en-GB" sz="1200" dirty="0">
                <a:solidFill>
                  <a:schemeClr val="tx1"/>
                </a:solidFill>
              </a:rPr>
              <a:t>Tone</a:t>
            </a:r>
            <a:br>
              <a:rPr lang="en-GB" sz="1200" dirty="0">
                <a:solidFill>
                  <a:schemeClr val="tx1"/>
                </a:solidFill>
              </a:rPr>
            </a:br>
            <a:r>
              <a:rPr lang="en-GB" sz="1200" dirty="0" err="1">
                <a:solidFill>
                  <a:schemeClr val="tx1"/>
                </a:solidFill>
              </a:rPr>
              <a:t>Analyzer</a:t>
            </a:r>
            <a:endParaRPr lang="en-GB" sz="1200" dirty="0">
              <a:solidFill>
                <a:schemeClr val="tx1"/>
              </a:solidFill>
            </a:endParaRPr>
          </a:p>
        </p:txBody>
      </p:sp>
      <p:sp>
        <p:nvSpPr>
          <p:cNvPr id="16" name="Hexagon 15"/>
          <p:cNvSpPr/>
          <p:nvPr/>
        </p:nvSpPr>
        <p:spPr>
          <a:xfrm>
            <a:off x="5258997" y="5620569"/>
            <a:ext cx="950563" cy="819451"/>
          </a:xfrm>
          <a:prstGeom prst="hexagon">
            <a:avLst/>
          </a:prstGeom>
          <a:noFill/>
          <a:ln w="952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>
              <a:lnSpc>
                <a:spcPct val="85000"/>
              </a:lnSpc>
            </a:pPr>
            <a:r>
              <a:rPr lang="en-GB" sz="1200" dirty="0">
                <a:solidFill>
                  <a:schemeClr val="tx1"/>
                </a:solidFill>
              </a:rPr>
              <a:t>Speech to</a:t>
            </a:r>
          </a:p>
          <a:p>
            <a:pPr algn="ctr">
              <a:lnSpc>
                <a:spcPct val="85000"/>
              </a:lnSpc>
            </a:pPr>
            <a:r>
              <a:rPr lang="en-GB" sz="1200" dirty="0">
                <a:solidFill>
                  <a:schemeClr val="tx1"/>
                </a:solidFill>
              </a:rPr>
              <a:t>Text</a:t>
            </a:r>
          </a:p>
        </p:txBody>
      </p:sp>
      <p:sp>
        <p:nvSpPr>
          <p:cNvPr id="17" name="Hexagon 16"/>
          <p:cNvSpPr/>
          <p:nvPr/>
        </p:nvSpPr>
        <p:spPr>
          <a:xfrm>
            <a:off x="3990111" y="4783651"/>
            <a:ext cx="950563" cy="819451"/>
          </a:xfrm>
          <a:prstGeom prst="hexagon">
            <a:avLst/>
          </a:prstGeom>
          <a:noFill/>
          <a:ln w="9525">
            <a:solidFill>
              <a:srgbClr val="FFC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>
              <a:lnSpc>
                <a:spcPct val="85000"/>
              </a:lnSpc>
            </a:pPr>
            <a:r>
              <a:rPr lang="en-GB" sz="1200" dirty="0">
                <a:solidFill>
                  <a:schemeClr val="tx1"/>
                </a:solidFill>
              </a:rPr>
              <a:t>Visual</a:t>
            </a:r>
            <a:br>
              <a:rPr lang="en-GB" sz="1200" dirty="0">
                <a:solidFill>
                  <a:schemeClr val="tx1"/>
                </a:solidFill>
              </a:rPr>
            </a:br>
            <a:r>
              <a:rPr lang="en-GB" sz="1200" dirty="0">
                <a:solidFill>
                  <a:schemeClr val="tx1"/>
                </a:solidFill>
              </a:rPr>
              <a:t>Recognition</a:t>
            </a:r>
          </a:p>
        </p:txBody>
      </p:sp>
      <p:sp>
        <p:nvSpPr>
          <p:cNvPr id="19" name="Hexagon 18"/>
          <p:cNvSpPr/>
          <p:nvPr/>
        </p:nvSpPr>
        <p:spPr>
          <a:xfrm>
            <a:off x="4221025" y="5651869"/>
            <a:ext cx="950563" cy="819451"/>
          </a:xfrm>
          <a:prstGeom prst="hexagon">
            <a:avLst/>
          </a:prstGeom>
          <a:noFill/>
          <a:ln w="952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>
              <a:lnSpc>
                <a:spcPct val="85000"/>
              </a:lnSpc>
            </a:pPr>
            <a:r>
              <a:rPr lang="en-GB" sz="1200" dirty="0">
                <a:solidFill>
                  <a:schemeClr val="tx1"/>
                </a:solidFill>
              </a:rPr>
              <a:t>Text to</a:t>
            </a:r>
            <a:br>
              <a:rPr lang="en-GB" sz="1200" dirty="0">
                <a:solidFill>
                  <a:schemeClr val="tx1"/>
                </a:solidFill>
              </a:rPr>
            </a:br>
            <a:r>
              <a:rPr lang="en-GB" sz="1200" dirty="0">
                <a:solidFill>
                  <a:schemeClr val="tx1"/>
                </a:solidFill>
              </a:rPr>
              <a:t>Speech</a:t>
            </a:r>
          </a:p>
        </p:txBody>
      </p:sp>
      <p:sp>
        <p:nvSpPr>
          <p:cNvPr id="20" name="Hexagon 19"/>
          <p:cNvSpPr/>
          <p:nvPr/>
        </p:nvSpPr>
        <p:spPr>
          <a:xfrm>
            <a:off x="4082471" y="3925445"/>
            <a:ext cx="950563" cy="819451"/>
          </a:xfrm>
          <a:prstGeom prst="hexagon">
            <a:avLst/>
          </a:prstGeom>
          <a:noFill/>
          <a:ln w="9525">
            <a:solidFill>
              <a:srgbClr val="00B05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>
              <a:lnSpc>
                <a:spcPct val="85000"/>
              </a:lnSpc>
            </a:pPr>
            <a:r>
              <a:rPr lang="en-GB" sz="1200" dirty="0">
                <a:solidFill>
                  <a:schemeClr val="tx1"/>
                </a:solidFill>
              </a:rPr>
              <a:t>Alchemy-</a:t>
            </a:r>
            <a:br>
              <a:rPr lang="en-GB" sz="1200" dirty="0">
                <a:solidFill>
                  <a:schemeClr val="tx1"/>
                </a:solidFill>
              </a:rPr>
            </a:br>
            <a:r>
              <a:rPr lang="en-GB" sz="1200" dirty="0">
                <a:solidFill>
                  <a:schemeClr val="tx1"/>
                </a:solidFill>
              </a:rPr>
              <a:t>Data News</a:t>
            </a:r>
          </a:p>
        </p:txBody>
      </p:sp>
      <p:sp>
        <p:nvSpPr>
          <p:cNvPr id="21" name="Hexagon 20"/>
          <p:cNvSpPr/>
          <p:nvPr/>
        </p:nvSpPr>
        <p:spPr>
          <a:xfrm>
            <a:off x="4294907" y="3030291"/>
            <a:ext cx="950563" cy="819451"/>
          </a:xfrm>
          <a:prstGeom prst="hexagon">
            <a:avLst/>
          </a:prstGeom>
          <a:noFill/>
          <a:ln w="9525">
            <a:solidFill>
              <a:srgbClr val="00B05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>
              <a:lnSpc>
                <a:spcPct val="85000"/>
              </a:lnSpc>
            </a:pPr>
            <a:r>
              <a:rPr lang="en-GB" sz="1200" dirty="0">
                <a:solidFill>
                  <a:schemeClr val="tx1"/>
                </a:solidFill>
              </a:rPr>
              <a:t>Discovery</a:t>
            </a:r>
          </a:p>
        </p:txBody>
      </p:sp>
      <p:sp>
        <p:nvSpPr>
          <p:cNvPr id="22" name="Hexagon 21"/>
          <p:cNvSpPr/>
          <p:nvPr/>
        </p:nvSpPr>
        <p:spPr>
          <a:xfrm>
            <a:off x="5283197" y="3030291"/>
            <a:ext cx="950563" cy="819451"/>
          </a:xfrm>
          <a:prstGeom prst="hexagon">
            <a:avLst/>
          </a:prstGeom>
          <a:noFill/>
          <a:ln w="9525">
            <a:solidFill>
              <a:srgbClr val="00B05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>
              <a:lnSpc>
                <a:spcPct val="85000"/>
              </a:lnSpc>
            </a:pPr>
            <a:r>
              <a:rPr lang="en-GB" sz="1200" dirty="0">
                <a:solidFill>
                  <a:schemeClr val="tx1"/>
                </a:solidFill>
              </a:rPr>
              <a:t>Discovery</a:t>
            </a:r>
            <a:br>
              <a:rPr lang="en-GB" sz="1200" dirty="0">
                <a:solidFill>
                  <a:schemeClr val="tx1"/>
                </a:solidFill>
              </a:rPr>
            </a:br>
            <a:r>
              <a:rPr lang="en-GB" sz="1200" dirty="0">
                <a:solidFill>
                  <a:schemeClr val="tx1"/>
                </a:solidFill>
              </a:rPr>
              <a:t>News</a:t>
            </a:r>
          </a:p>
        </p:txBody>
      </p:sp>
      <p:sp>
        <p:nvSpPr>
          <p:cNvPr id="23" name="Hexagon 22"/>
          <p:cNvSpPr/>
          <p:nvPr/>
        </p:nvSpPr>
        <p:spPr>
          <a:xfrm>
            <a:off x="5126180" y="3907745"/>
            <a:ext cx="950563" cy="819451"/>
          </a:xfrm>
          <a:prstGeom prst="hexagon">
            <a:avLst/>
          </a:prstGeom>
          <a:noFill/>
          <a:ln w="9525">
            <a:solidFill>
              <a:srgbClr val="00B05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>
              <a:lnSpc>
                <a:spcPct val="85000"/>
              </a:lnSpc>
            </a:pPr>
            <a:r>
              <a:rPr lang="en-GB" sz="1200" dirty="0" err="1">
                <a:solidFill>
                  <a:schemeClr val="tx1"/>
                </a:solidFill>
              </a:rPr>
              <a:t>Tradeoff</a:t>
            </a:r>
            <a:r>
              <a:rPr lang="en-GB" sz="1200" dirty="0">
                <a:solidFill>
                  <a:schemeClr val="tx1"/>
                </a:solidFill>
              </a:rPr>
              <a:t/>
            </a:r>
            <a:br>
              <a:rPr lang="en-GB" sz="1200" dirty="0">
                <a:solidFill>
                  <a:schemeClr val="tx1"/>
                </a:solidFill>
              </a:rPr>
            </a:br>
            <a:r>
              <a:rPr lang="en-GB" sz="1200" dirty="0">
                <a:solidFill>
                  <a:schemeClr val="tx1"/>
                </a:solidFill>
              </a:rPr>
              <a:t>Analytics</a:t>
            </a:r>
          </a:p>
        </p:txBody>
      </p:sp>
      <p:sp>
        <p:nvSpPr>
          <p:cNvPr id="24" name="Hexagon 23"/>
          <p:cNvSpPr/>
          <p:nvPr/>
        </p:nvSpPr>
        <p:spPr>
          <a:xfrm>
            <a:off x="482320" y="4154047"/>
            <a:ext cx="636373" cy="539269"/>
          </a:xfrm>
          <a:prstGeom prst="hexagon">
            <a:avLst/>
          </a:prstGeom>
          <a:noFill/>
          <a:ln w="9525">
            <a:solidFill>
              <a:srgbClr val="FFC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>
              <a:lnSpc>
                <a:spcPct val="85000"/>
              </a:lnSpc>
            </a:pPr>
            <a:endParaRPr lang="en-GB" sz="2133" dirty="0">
              <a:solidFill>
                <a:schemeClr val="bg2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332187" y="2936869"/>
            <a:ext cx="928139" cy="32823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133" dirty="0"/>
              <a:t>Speech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325053" y="4281670"/>
            <a:ext cx="740459" cy="32823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133" dirty="0"/>
              <a:t>Vision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288269" y="5562588"/>
            <a:ext cx="1593385" cy="32823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133" dirty="0"/>
              <a:t>Data Insights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324929" y="1734702"/>
            <a:ext cx="1218282" cy="32823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133" dirty="0"/>
              <a:t>Language</a:t>
            </a:r>
          </a:p>
        </p:txBody>
      </p:sp>
      <p:sp>
        <p:nvSpPr>
          <p:cNvPr id="36" name="Hexagon 35"/>
          <p:cNvSpPr/>
          <p:nvPr/>
        </p:nvSpPr>
        <p:spPr>
          <a:xfrm>
            <a:off x="467919" y="2805606"/>
            <a:ext cx="636373" cy="539269"/>
          </a:xfrm>
          <a:prstGeom prst="hexagon">
            <a:avLst/>
          </a:prstGeom>
          <a:noFill/>
          <a:ln w="952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>
              <a:lnSpc>
                <a:spcPct val="85000"/>
              </a:lnSpc>
            </a:pPr>
            <a:endParaRPr lang="en-GB" sz="2133" dirty="0">
              <a:solidFill>
                <a:schemeClr val="bg2"/>
              </a:solidFill>
            </a:endParaRPr>
          </a:p>
        </p:txBody>
      </p:sp>
      <p:sp>
        <p:nvSpPr>
          <p:cNvPr id="37" name="Hexagon 36"/>
          <p:cNvSpPr/>
          <p:nvPr/>
        </p:nvSpPr>
        <p:spPr>
          <a:xfrm>
            <a:off x="521776" y="1648723"/>
            <a:ext cx="636373" cy="539269"/>
          </a:xfrm>
          <a:prstGeom prst="hexagon">
            <a:avLst/>
          </a:prstGeom>
          <a:noFill/>
          <a:ln w="9525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>
              <a:lnSpc>
                <a:spcPct val="85000"/>
              </a:lnSpc>
            </a:pPr>
            <a:endParaRPr lang="en-GB" sz="2133" dirty="0">
              <a:solidFill>
                <a:schemeClr val="bg2"/>
              </a:solidFill>
            </a:endParaRPr>
          </a:p>
        </p:txBody>
      </p:sp>
      <p:sp>
        <p:nvSpPr>
          <p:cNvPr id="38" name="Hexagon 37"/>
          <p:cNvSpPr/>
          <p:nvPr/>
        </p:nvSpPr>
        <p:spPr>
          <a:xfrm>
            <a:off x="467919" y="5457099"/>
            <a:ext cx="636373" cy="539269"/>
          </a:xfrm>
          <a:prstGeom prst="hexagon">
            <a:avLst/>
          </a:prstGeom>
          <a:noFill/>
          <a:ln w="9525">
            <a:solidFill>
              <a:srgbClr val="00B05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>
              <a:lnSpc>
                <a:spcPct val="85000"/>
              </a:lnSpc>
            </a:pPr>
            <a:endParaRPr lang="en-GB" sz="2133" dirty="0">
              <a:solidFill>
                <a:schemeClr val="bg2"/>
              </a:solidFill>
            </a:endParaRPr>
          </a:p>
        </p:txBody>
      </p:sp>
      <p:sp>
        <p:nvSpPr>
          <p:cNvPr id="33" name="Title 1"/>
          <p:cNvSpPr txBox="1">
            <a:spLocks/>
          </p:cNvSpPr>
          <p:nvPr/>
        </p:nvSpPr>
        <p:spPr>
          <a:xfrm>
            <a:off x="89085" y="-54160"/>
            <a:ext cx="11517312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kern="1200" baseline="0">
                <a:solidFill>
                  <a:srgbClr val="5498E4"/>
                </a:solidFill>
                <a:latin typeface="Arial" charset="0"/>
                <a:ea typeface="+mj-ea"/>
                <a:cs typeface="+mj-cs"/>
              </a:defRPr>
            </a:lvl1pPr>
          </a:lstStyle>
          <a:p>
            <a:pPr fontAlgn="t">
              <a:spcBef>
                <a:spcPts val="1000"/>
              </a:spcBef>
            </a:pPr>
            <a:r>
              <a:rPr lang="en-US" sz="3600" dirty="0" smtClean="0">
                <a:solidFill>
                  <a:schemeClr val="accent5">
                    <a:lumMod val="75000"/>
                  </a:schemeClr>
                </a:solidFill>
                <a:ea typeface="+mn-ea"/>
                <a:cs typeface="+mn-cs"/>
              </a:rPr>
              <a:t>IBM Open Data Science Platform </a:t>
            </a:r>
            <a:r>
              <a:rPr lang="mr-IN" sz="3600" dirty="0" smtClean="0">
                <a:solidFill>
                  <a:schemeClr val="accent5">
                    <a:lumMod val="75000"/>
                  </a:schemeClr>
                </a:solidFill>
                <a:ea typeface="+mn-ea"/>
                <a:cs typeface="+mn-cs"/>
              </a:rPr>
              <a:t>–</a:t>
            </a:r>
            <a:r>
              <a:rPr lang="en-US" sz="3600" dirty="0" smtClean="0">
                <a:solidFill>
                  <a:schemeClr val="accent5">
                    <a:lumMod val="75000"/>
                  </a:schemeClr>
                </a:solidFill>
                <a:ea typeface="+mn-ea"/>
                <a:cs typeface="+mn-cs"/>
              </a:rPr>
              <a:t> AI Libraries</a:t>
            </a:r>
            <a:endParaRPr lang="en-US" sz="3600" dirty="0">
              <a:solidFill>
                <a:schemeClr val="accent5">
                  <a:lumMod val="75000"/>
                </a:schemeClr>
              </a:solidFill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805444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Object 21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25589" y="1589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19" name="think-cell Slide" r:id="rId4" imgW="381" imgH="381" progId="TCLayout.ActiveDocument.1">
                  <p:embed/>
                </p:oleObj>
              </mc:Choice>
              <mc:Fallback>
                <p:oleObj name="think-cell Slide" r:id="rId4" imgW="381" imgH="381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25589" y="1589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1884961" y="6390115"/>
            <a:ext cx="43236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chemeClr val="bg2"/>
                </a:solidFill>
              </a:rPr>
              <a:t>Source: </a:t>
            </a:r>
            <a:r>
              <a:rPr lang="en-US" sz="900" dirty="0">
                <a:solidFill>
                  <a:schemeClr val="bg2"/>
                </a:solidFill>
                <a:hlinkClick r:id="rId6"/>
              </a:rPr>
              <a:t>https://www.gartner.com/doc/reprints?id=1-3TKD8OH&amp;ct=170215&amp;st=sb</a:t>
            </a:r>
            <a:endParaRPr lang="en-US" sz="900" dirty="0">
              <a:solidFill>
                <a:schemeClr val="bg2"/>
              </a:solidFill>
            </a:endParaRPr>
          </a:p>
          <a:p>
            <a:r>
              <a:rPr lang="en-US" sz="900" dirty="0">
                <a:solidFill>
                  <a:schemeClr val="bg2"/>
                </a:solidFill>
              </a:rPr>
              <a:t>http://</a:t>
            </a:r>
            <a:r>
              <a:rPr lang="en-US" sz="900" dirty="0" err="1">
                <a:solidFill>
                  <a:schemeClr val="bg2"/>
                </a:solidFill>
              </a:rPr>
              <a:t>www.developerweek.com</a:t>
            </a:r>
            <a:r>
              <a:rPr lang="en-US" sz="900" dirty="0">
                <a:solidFill>
                  <a:schemeClr val="bg2"/>
                </a:solidFill>
              </a:rPr>
              <a:t>/awards/2017-devies-award-winners/</a:t>
            </a:r>
          </a:p>
        </p:txBody>
      </p:sp>
      <p:pic>
        <p:nvPicPr>
          <p:cNvPr id="12" name="Picture 11" descr="301536_0001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22232" y="1281331"/>
            <a:ext cx="4199021" cy="4199021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797128" y="5466785"/>
            <a:ext cx="30492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/>
              <a:t>Gartner Magic Quadrant 2017</a:t>
            </a:r>
          </a:p>
          <a:p>
            <a:pPr algn="ctr"/>
            <a:r>
              <a:rPr lang="en-US" sz="1600" dirty="0"/>
              <a:t>Data Science Platforms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367331" y="2524801"/>
            <a:ext cx="2476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/>
              <a:t>DeveloperWeek</a:t>
            </a:r>
            <a:r>
              <a:rPr lang="en-US" sz="1600" b="1" dirty="0"/>
              <a:t> 2017</a:t>
            </a:r>
          </a:p>
          <a:p>
            <a:pPr algn="ctr"/>
            <a:r>
              <a:rPr lang="en-US" sz="1600" dirty="0" err="1"/>
              <a:t>Devie</a:t>
            </a:r>
            <a:endParaRPr lang="en-US" sz="1600" dirty="0"/>
          </a:p>
        </p:txBody>
      </p:sp>
      <p:pic>
        <p:nvPicPr>
          <p:cNvPr id="18" name="Picture 17" descr="2017-Feb Devies Award.JPG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821251" y="572933"/>
            <a:ext cx="1568560" cy="1925052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6812554" y="5774562"/>
            <a:ext cx="40563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Forrester Wave 2017</a:t>
            </a:r>
          </a:p>
          <a:p>
            <a:pPr algn="ctr"/>
            <a:r>
              <a:rPr lang="en-US" sz="1600" dirty="0"/>
              <a:t>Predictive Analytics &amp; Machine Learning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10039" y="3380842"/>
            <a:ext cx="2461379" cy="2338311"/>
          </a:xfrm>
          <a:prstGeom prst="rect">
            <a:avLst/>
          </a:prstGeom>
        </p:spPr>
      </p:pic>
      <p:sp>
        <p:nvSpPr>
          <p:cNvPr id="14" name="Title 1"/>
          <p:cNvSpPr txBox="1">
            <a:spLocks/>
          </p:cNvSpPr>
          <p:nvPr/>
        </p:nvSpPr>
        <p:spPr>
          <a:xfrm>
            <a:off x="89085" y="-54160"/>
            <a:ext cx="11517312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kern="1200" baseline="0">
                <a:solidFill>
                  <a:srgbClr val="5498E4"/>
                </a:solidFill>
                <a:latin typeface="Arial" charset="0"/>
                <a:ea typeface="+mj-ea"/>
                <a:cs typeface="+mj-cs"/>
              </a:defRPr>
            </a:lvl1pPr>
          </a:lstStyle>
          <a:p>
            <a:pPr fontAlgn="t">
              <a:spcBef>
                <a:spcPts val="1000"/>
              </a:spcBef>
            </a:pPr>
            <a:r>
              <a:rPr lang="en-US" sz="3600" dirty="0" smtClean="0">
                <a:solidFill>
                  <a:schemeClr val="accent5">
                    <a:lumMod val="75000"/>
                  </a:schemeClr>
                </a:solidFill>
                <a:ea typeface="+mn-ea"/>
                <a:cs typeface="+mn-cs"/>
              </a:rPr>
              <a:t>IBM Open Data Science Platform</a:t>
            </a:r>
            <a:endParaRPr lang="en-US" sz="3600" dirty="0">
              <a:solidFill>
                <a:schemeClr val="accent5">
                  <a:lumMod val="75000"/>
                </a:schemeClr>
              </a:solidFill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06385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5"/>
          <p:cNvSpPr>
            <a:spLocks noGrp="1"/>
          </p:cNvSpPr>
          <p:nvPr>
            <p:ph type="body" sz="quarter" idx="11"/>
          </p:nvPr>
        </p:nvSpPr>
        <p:spPr>
          <a:xfrm>
            <a:off x="109766" y="177221"/>
            <a:ext cx="7404017" cy="521222"/>
          </a:xfrm>
        </p:spPr>
        <p:txBody>
          <a:bodyPr>
            <a:noAutofit/>
          </a:bodyPr>
          <a:lstStyle>
            <a:lvl1pPr marL="0" indent="0" fontAlgn="t">
              <a:lnSpc>
                <a:spcPts val="6000"/>
              </a:lnSpc>
              <a:spcBef>
                <a:spcPts val="1500"/>
              </a:spcBef>
              <a:buFontTx/>
              <a:buNone/>
              <a:defRPr sz="5500" baseline="0">
                <a:solidFill>
                  <a:srgbClr val="323232"/>
                </a:solidFill>
                <a:latin typeface="Arial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IBM Data Science Experience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109766" y="2672939"/>
            <a:ext cx="4003780" cy="2903932"/>
            <a:chOff x="109766" y="2672939"/>
            <a:chExt cx="4003780" cy="2903932"/>
          </a:xfrm>
        </p:grpSpPr>
        <p:sp>
          <p:nvSpPr>
            <p:cNvPr id="12" name="Rectangle 11"/>
            <p:cNvSpPr/>
            <p:nvPr/>
          </p:nvSpPr>
          <p:spPr>
            <a:xfrm>
              <a:off x="113914" y="2672939"/>
              <a:ext cx="3999632" cy="58866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DSX on </a:t>
              </a:r>
              <a:r>
                <a:rPr lang="en-US" b="1" dirty="0" smtClean="0">
                  <a:solidFill>
                    <a:schemeClr val="tx1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Public Cloud</a:t>
              </a:r>
              <a:endParaRPr lang="en-US" b="1" dirty="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09766" y="3545546"/>
              <a:ext cx="4003775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charset="2"/>
                <a:buChar char="§"/>
              </a:pPr>
              <a:r>
                <a:rPr lang="en-US" sz="1400" dirty="0" smtClean="0">
                  <a:latin typeface="Helvetica Neue Light" charset="0"/>
                  <a:ea typeface="Helvetica Neue Light" charset="0"/>
                  <a:cs typeface="Helvetica Neue Light" charset="0"/>
                </a:rPr>
                <a:t>PayGo consumption with </a:t>
              </a:r>
              <a:r>
                <a:rPr lang="en-US" sz="1400" b="1" dirty="0" smtClean="0">
                  <a:solidFill>
                    <a:srgbClr val="DC268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as-a-service</a:t>
              </a:r>
              <a:r>
                <a:rPr lang="en-US" sz="1400" dirty="0" smtClean="0">
                  <a:latin typeface="Helvetica Neue Light" charset="0"/>
                  <a:ea typeface="Helvetica Neue Light" charset="0"/>
                  <a:cs typeface="Helvetica Neue Light" charset="0"/>
                </a:rPr>
                <a:t> delivery, up &amp; running in seconds</a:t>
              </a:r>
            </a:p>
            <a:p>
              <a:pPr marL="285750" indent="-285750">
                <a:buFont typeface="Wingdings" charset="2"/>
                <a:buChar char="§"/>
              </a:pPr>
              <a:endParaRPr lang="en-US" sz="1400" dirty="0" smtClean="0">
                <a:latin typeface="Helvetica Neue Light" charset="0"/>
                <a:ea typeface="Helvetica Neue Light" charset="0"/>
                <a:cs typeface="Helvetica Neue Light" charset="0"/>
              </a:endParaRPr>
            </a:p>
            <a:p>
              <a:pPr marL="285750" indent="-285750">
                <a:buFont typeface="Wingdings" charset="2"/>
                <a:buChar char="§"/>
              </a:pPr>
              <a:r>
                <a:rPr lang="en-US" sz="1400" dirty="0" smtClean="0">
                  <a:latin typeface="Helvetica Neue Light" charset="0"/>
                  <a:ea typeface="Helvetica Neue Light" charset="0"/>
                  <a:cs typeface="Helvetica Neue Light" charset="0"/>
                </a:rPr>
                <a:t>Integrated with IBM Spark-as-a-Service for compute, IBM Object Store for data, as well as other platform assets</a:t>
              </a:r>
            </a:p>
            <a:p>
              <a:pPr marL="285750" indent="-285750">
                <a:buFont typeface="Wingdings" charset="2"/>
                <a:buChar char="§"/>
              </a:pPr>
              <a:endParaRPr lang="en-US" sz="1400" dirty="0" smtClean="0">
                <a:latin typeface="Helvetica Neue Light" charset="0"/>
                <a:ea typeface="Helvetica Neue Light" charset="0"/>
                <a:cs typeface="Helvetica Neue Light" charset="0"/>
              </a:endParaRPr>
            </a:p>
            <a:p>
              <a:pPr marL="285750" indent="-285750">
                <a:buFont typeface="Wingdings" charset="2"/>
                <a:buChar char="§"/>
              </a:pPr>
              <a:r>
                <a:rPr lang="en-US" sz="1400" dirty="0" smtClean="0">
                  <a:latin typeface="Helvetica Neue Light" charset="0"/>
                  <a:ea typeface="Helvetica Neue Light" charset="0"/>
                  <a:cs typeface="Helvetica Neue Light" charset="0"/>
                </a:rPr>
                <a:t>Immediate cloud collaboration via RStudio and Jupyter notebooks</a:t>
              </a:r>
              <a:endParaRPr lang="en-US" sz="1200" dirty="0"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4111465" y="2671744"/>
            <a:ext cx="4145135" cy="2811187"/>
            <a:chOff x="4111465" y="2671744"/>
            <a:chExt cx="4145135" cy="2811187"/>
          </a:xfrm>
        </p:grpSpPr>
        <p:sp>
          <p:nvSpPr>
            <p:cNvPr id="13" name="Rectangle 12"/>
            <p:cNvSpPr/>
            <p:nvPr/>
          </p:nvSpPr>
          <p:spPr>
            <a:xfrm>
              <a:off x="4113541" y="2671744"/>
              <a:ext cx="4143059" cy="58866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DSX </a:t>
              </a:r>
              <a:r>
                <a:rPr lang="en-US" b="1" dirty="0" smtClean="0">
                  <a:solidFill>
                    <a:schemeClr val="tx1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Desktop</a:t>
              </a:r>
              <a:endParaRPr lang="en-US" b="1" dirty="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111465" y="3543939"/>
              <a:ext cx="4143058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charset="2"/>
                <a:buChar char="§"/>
              </a:pPr>
              <a:r>
                <a:rPr lang="en-US" sz="1400" dirty="0" smtClean="0">
                  <a:latin typeface="Helvetica Neue Light" charset="0"/>
                  <a:ea typeface="Helvetica Neue Light" charset="0"/>
                  <a:cs typeface="Helvetica Neue Light" charset="0"/>
                </a:rPr>
                <a:t>Easily installed on your </a:t>
              </a:r>
              <a:r>
                <a:rPr lang="en-US" sz="1400" b="1" dirty="0" smtClean="0">
                  <a:solidFill>
                    <a:srgbClr val="DC268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laptop or PC</a:t>
              </a:r>
            </a:p>
            <a:p>
              <a:pPr marL="742950" lvl="1" indent="-285750">
                <a:buFont typeface="Wingdings" charset="2"/>
                <a:buChar char="§"/>
              </a:pPr>
              <a:r>
                <a:rPr lang="en-US" sz="1200" dirty="0" smtClean="0">
                  <a:latin typeface="Helvetica Neue Light" charset="0"/>
                  <a:ea typeface="Helvetica Neue Light" charset="0"/>
                  <a:cs typeface="Helvetica Neue Light" charset="0"/>
                </a:rPr>
                <a:t>Won’t scale beyond the hardware available on your machine</a:t>
              </a:r>
            </a:p>
            <a:p>
              <a:pPr marL="285750" indent="-285750">
                <a:buFont typeface="Wingdings" charset="2"/>
                <a:buChar char="§"/>
              </a:pPr>
              <a:endParaRPr lang="en-US" sz="1400" dirty="0" smtClean="0">
                <a:latin typeface="Helvetica Neue Light" charset="0"/>
                <a:ea typeface="Helvetica Neue Light" charset="0"/>
                <a:cs typeface="Helvetica Neue Light" charset="0"/>
              </a:endParaRPr>
            </a:p>
            <a:p>
              <a:pPr marL="285750" indent="-285750">
                <a:buFont typeface="Wingdings" charset="2"/>
                <a:buChar char="§"/>
              </a:pPr>
              <a:r>
                <a:rPr lang="en-US" sz="1400" dirty="0" smtClean="0">
                  <a:latin typeface="Helvetica Neue Light" charset="0"/>
                  <a:ea typeface="Helvetica Neue Light" charset="0"/>
                  <a:cs typeface="Helvetica Neue Light" charset="0"/>
                </a:rPr>
                <a:t>Access to RStudio and Jupyter notebooks, powered by one small Spark worker operating locally on your machine</a:t>
              </a:r>
            </a:p>
            <a:p>
              <a:pPr marL="285750" indent="-285750">
                <a:buFont typeface="Wingdings" charset="2"/>
                <a:buChar char="§"/>
              </a:pPr>
              <a:endParaRPr lang="en-US" sz="1200" dirty="0">
                <a:latin typeface="Helvetica Neue Light" charset="0"/>
                <a:ea typeface="Helvetica Neue Light" charset="0"/>
                <a:cs typeface="Helvetica Neue Light" charset="0"/>
              </a:endParaRPr>
            </a:p>
            <a:p>
              <a:pPr marL="285750" indent="-285750">
                <a:buFont typeface="Wingdings" charset="2"/>
                <a:buChar char="§"/>
              </a:pPr>
              <a:r>
                <a:rPr lang="en-US" sz="1400" dirty="0" smtClean="0">
                  <a:latin typeface="Helvetica Neue Light" charset="0"/>
                  <a:ea typeface="Helvetica Neue Light" charset="0"/>
                  <a:cs typeface="Helvetica Neue Light" charset="0"/>
                </a:rPr>
                <a:t>Load CSV data files into Data Frames</a:t>
              </a: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8254523" y="2671744"/>
            <a:ext cx="4045167" cy="3274460"/>
            <a:chOff x="8254523" y="2666140"/>
            <a:chExt cx="4045167" cy="3274460"/>
          </a:xfrm>
        </p:grpSpPr>
        <p:sp>
          <p:nvSpPr>
            <p:cNvPr id="14" name="Rectangle 13"/>
            <p:cNvSpPr/>
            <p:nvPr/>
          </p:nvSpPr>
          <p:spPr>
            <a:xfrm>
              <a:off x="8256599" y="2666140"/>
              <a:ext cx="3935401" cy="59426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DSX </a:t>
              </a:r>
              <a:r>
                <a:rPr lang="en-US" b="1" dirty="0" smtClean="0">
                  <a:solidFill>
                    <a:schemeClr val="tx1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Local </a:t>
              </a:r>
              <a:r>
                <a:rPr lang="en-US" dirty="0" smtClean="0">
                  <a:solidFill>
                    <a:schemeClr val="tx1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on Private Cloud</a:t>
              </a:r>
              <a:endParaRPr lang="en-US" dirty="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8254523" y="3539943"/>
              <a:ext cx="4045167" cy="24006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charset="2"/>
                <a:buChar char="§"/>
              </a:pPr>
              <a:r>
                <a:rPr lang="en-US" sz="1400" dirty="0" smtClean="0">
                  <a:latin typeface="Helvetica Neue Light" charset="0"/>
                  <a:ea typeface="Helvetica Neue Light" charset="0"/>
                  <a:cs typeface="Helvetica Neue Light" charset="0"/>
                </a:rPr>
                <a:t>DSX Local can deploy with</a:t>
              </a:r>
              <a:br>
                <a:rPr lang="en-US" sz="1400" dirty="0" smtClean="0">
                  <a:latin typeface="Helvetica Neue Light" charset="0"/>
                  <a:ea typeface="Helvetica Neue Light" charset="0"/>
                  <a:cs typeface="Helvetica Neue Light" charset="0"/>
                </a:rPr>
              </a:br>
              <a:r>
                <a:rPr lang="en-US" sz="1400" b="1" dirty="0" smtClean="0">
                  <a:solidFill>
                    <a:srgbClr val="DC268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Hortonworks Data Platform</a:t>
              </a:r>
              <a:r>
                <a:rPr lang="en-US" sz="1400" dirty="0" smtClean="0">
                  <a:latin typeface="Helvetica Neue Light" charset="0"/>
                  <a:ea typeface="Helvetica Neue Light" charset="0"/>
                  <a:cs typeface="Helvetica Neue Light" charset="0"/>
                </a:rPr>
                <a:t> on-premises</a:t>
              </a:r>
            </a:p>
            <a:p>
              <a:pPr marL="285750" indent="-285750">
                <a:buFont typeface="Wingdings" charset="2"/>
                <a:buChar char="§"/>
              </a:pPr>
              <a:endParaRPr lang="en-US" sz="1400" dirty="0">
                <a:latin typeface="Helvetica Neue Light" charset="0"/>
                <a:ea typeface="Helvetica Neue Light" charset="0"/>
                <a:cs typeface="Helvetica Neue Light" charset="0"/>
              </a:endParaRPr>
            </a:p>
            <a:p>
              <a:pPr marL="285750" indent="-285750">
                <a:buFont typeface="Wingdings" charset="2"/>
                <a:buChar char="§"/>
              </a:pPr>
              <a:r>
                <a:rPr lang="en-US" sz="1400" dirty="0" smtClean="0">
                  <a:latin typeface="Helvetica Neue Light" charset="0"/>
                  <a:ea typeface="Helvetica Neue Light" charset="0"/>
                  <a:cs typeface="Helvetica Neue Light" charset="0"/>
                </a:rPr>
                <a:t>Scalable DSX cluster deployed on your </a:t>
              </a:r>
              <a:r>
                <a:rPr lang="en-US" sz="1400" b="1" dirty="0" smtClean="0">
                  <a:solidFill>
                    <a:srgbClr val="DC268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private infrastructure </a:t>
              </a:r>
              <a:r>
                <a:rPr lang="en-US" sz="1400" dirty="0" smtClean="0">
                  <a:latin typeface="Helvetica Neue Light" charset="0"/>
                  <a:ea typeface="Helvetica Neue Light" charset="0"/>
                  <a:cs typeface="Helvetica Neue Light" charset="0"/>
                </a:rPr>
                <a:t>for total isolation</a:t>
              </a:r>
            </a:p>
            <a:p>
              <a:pPr marL="742950" lvl="1" indent="-285750">
                <a:buFont typeface="Wingdings" charset="2"/>
                <a:buChar char="§"/>
              </a:pPr>
              <a:r>
                <a:rPr lang="en-US" sz="1200" dirty="0" smtClean="0">
                  <a:latin typeface="Helvetica Neue Light" charset="0"/>
                  <a:ea typeface="Helvetica Neue Light" charset="0"/>
                  <a:cs typeface="Helvetica Neue Light" charset="0"/>
                </a:rPr>
                <a:t>“Dockerized” containers via Kubernetes</a:t>
              </a:r>
            </a:p>
            <a:p>
              <a:pPr marL="285750" indent="-285750">
                <a:buFont typeface="Wingdings" charset="2"/>
                <a:buChar char="§"/>
              </a:pPr>
              <a:endParaRPr lang="en-US" sz="1400" dirty="0" smtClean="0">
                <a:latin typeface="Helvetica Neue Light" charset="0"/>
                <a:ea typeface="Helvetica Neue Light" charset="0"/>
                <a:cs typeface="Helvetica Neue Light" charset="0"/>
              </a:endParaRPr>
            </a:p>
            <a:p>
              <a:pPr marL="285750" indent="-285750">
                <a:buFont typeface="Wingdings" charset="2"/>
                <a:buChar char="§"/>
              </a:pPr>
              <a:r>
                <a:rPr lang="en-US" sz="1400" dirty="0" smtClean="0">
                  <a:latin typeface="Helvetica Neue Light" charset="0"/>
                  <a:ea typeface="Helvetica Neue Light" charset="0"/>
                  <a:cs typeface="Helvetica Neue Light" charset="0"/>
                </a:rPr>
                <a:t>LDAP integration for user management</a:t>
              </a:r>
            </a:p>
            <a:p>
              <a:pPr marL="285750" indent="-285750">
                <a:buFont typeface="Wingdings" charset="2"/>
                <a:buChar char="§"/>
              </a:pPr>
              <a:endParaRPr lang="en-US" sz="1200" dirty="0">
                <a:latin typeface="Helvetica Neue Light" charset="0"/>
                <a:ea typeface="Helvetica Neue Light" charset="0"/>
                <a:cs typeface="Helvetica Neue Light" charset="0"/>
              </a:endParaRPr>
            </a:p>
            <a:p>
              <a:pPr marL="285750" indent="-285750">
                <a:buFont typeface="Wingdings" charset="2"/>
                <a:buChar char="§"/>
              </a:pPr>
              <a:r>
                <a:rPr lang="en-US" sz="1400" dirty="0" smtClean="0">
                  <a:latin typeface="Helvetica Neue Light" charset="0"/>
                  <a:ea typeface="Helvetica Neue Light" charset="0"/>
                  <a:cs typeface="Helvetica Neue Light" charset="0"/>
                </a:rPr>
                <a:t>Meaningful collaboration via notebooks, IDEs, community, and social features</a:t>
              </a:r>
              <a:endParaRPr lang="en-US" sz="1400" dirty="0"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</p:grpSp>
      <p:pic>
        <p:nvPicPr>
          <p:cNvPr id="18" name="Picture 17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51956" y="1513751"/>
            <a:ext cx="1507620" cy="645017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784208" y="1426337"/>
            <a:ext cx="40037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Helvetica Neue Light" charset="0"/>
                <a:ea typeface="Helvetica Neue Light" charset="0"/>
                <a:cs typeface="Helvetica Neue Light" charset="0"/>
              </a:rPr>
              <a:t>Built-in </a:t>
            </a:r>
            <a:r>
              <a:rPr lang="en-US" b="1" dirty="0" smtClean="0">
                <a:solidFill>
                  <a:srgbClr val="DC2680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Jupyter Notebooks</a:t>
            </a:r>
            <a:r>
              <a:rPr lang="en-US" dirty="0" smtClean="0">
                <a:latin typeface="Helvetica Neue Light" charset="0"/>
                <a:ea typeface="Helvetica Neue Light" charset="0"/>
                <a:cs typeface="Helvetica Neue Light" charset="0"/>
              </a:rPr>
              <a:t> for visualizing and coding on data science tasks using Python, R, &amp; Scala.</a:t>
            </a:r>
            <a:endParaRPr lang="en-US" dirty="0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623549" y="1417646"/>
            <a:ext cx="40037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Helvetica Neue Light" charset="0"/>
                <a:ea typeface="Helvetica Neue Light" charset="0"/>
                <a:cs typeface="Helvetica Neue Light" charset="0"/>
              </a:rPr>
              <a:t>Built-in </a:t>
            </a:r>
            <a:r>
              <a:rPr lang="en-US" b="1" dirty="0" smtClean="0">
                <a:solidFill>
                  <a:srgbClr val="DC2680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RStudio</a:t>
            </a:r>
            <a:r>
              <a:rPr lang="en-US" dirty="0">
                <a:latin typeface="Helvetica Neue Light" charset="0"/>
                <a:ea typeface="Helvetica Neue Light" charset="0"/>
                <a:cs typeface="Helvetica Neue Light" charset="0"/>
              </a:rPr>
              <a:t> </a:t>
            </a:r>
            <a:r>
              <a:rPr lang="en-US" dirty="0" smtClean="0">
                <a:latin typeface="Helvetica Neue Light" charset="0"/>
                <a:ea typeface="Helvetica Neue Light" charset="0"/>
                <a:cs typeface="Helvetica Neue Light" charset="0"/>
              </a:rPr>
              <a:t>and </a:t>
            </a:r>
            <a:r>
              <a:rPr lang="en-US" b="1" dirty="0" smtClean="0">
                <a:solidFill>
                  <a:srgbClr val="DC2680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Spark</a:t>
            </a:r>
            <a:r>
              <a:rPr lang="en-US" dirty="0" smtClean="0">
                <a:latin typeface="Helvetica Neue Light" charset="0"/>
                <a:ea typeface="Helvetica Neue Light" charset="0"/>
                <a:cs typeface="Helvetica Neue Light" charset="0"/>
              </a:rPr>
              <a:t> framework parallelizes &amp; accelerates data science tasks using </a:t>
            </a:r>
            <a:r>
              <a:rPr lang="en-US" sz="1400" dirty="0" smtClean="0">
                <a:latin typeface="Monaco" charset="0"/>
                <a:ea typeface="Monaco" charset="0"/>
                <a:cs typeface="Monaco" charset="0"/>
              </a:rPr>
              <a:t>Sparklyr</a:t>
            </a:r>
            <a:r>
              <a:rPr lang="en-US" dirty="0" smtClean="0">
                <a:latin typeface="Helvetica Neue Light" charset="0"/>
                <a:ea typeface="Helvetica Neue Light" charset="0"/>
                <a:cs typeface="Helvetica Neue Light" charset="0"/>
              </a:rPr>
              <a:t> and </a:t>
            </a:r>
            <a:r>
              <a:rPr lang="en-US" sz="1400" dirty="0" smtClean="0">
                <a:latin typeface="Monaco" charset="0"/>
                <a:ea typeface="Monaco" charset="0"/>
                <a:cs typeface="Monaco" charset="0"/>
              </a:rPr>
              <a:t>dplyr</a:t>
            </a:r>
            <a:r>
              <a:rPr lang="en-US" dirty="0" smtClean="0">
                <a:latin typeface="Helvetica Neue Light" charset="0"/>
                <a:ea typeface="Helvetica Neue Light" charset="0"/>
                <a:cs typeface="Helvetica Neue Light" charset="0"/>
              </a:rPr>
              <a:t> libraries.</a:t>
            </a:r>
            <a:endParaRPr lang="en-US" dirty="0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5893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"/>
          <p:cNvSpPr>
            <a:spLocks noGrp="1"/>
          </p:cNvSpPr>
          <p:nvPr>
            <p:ph type="body" sz="quarter" idx="4294967295"/>
          </p:nvPr>
        </p:nvSpPr>
        <p:spPr>
          <a:xfrm>
            <a:off x="109766" y="95225"/>
            <a:ext cx="5244554" cy="504216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solidFill>
                  <a:schemeClr val="bg1"/>
                </a:solidFill>
              </a:rPr>
              <a:t>Thank you</a:t>
            </a:r>
          </a:p>
        </p:txBody>
      </p:sp>
      <p:sp>
        <p:nvSpPr>
          <p:cNvPr id="5" name="Slide Number Placeholder 3"/>
          <p:cNvSpPr txBox="1">
            <a:spLocks/>
          </p:cNvSpPr>
          <p:nvPr/>
        </p:nvSpPr>
        <p:spPr>
          <a:xfrm>
            <a:off x="5974479" y="6416841"/>
            <a:ext cx="580665" cy="249812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 baseline="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4A8A213-8E92-D94A-82D7-8578C89CAF17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6" name="Date Placeholder 4"/>
          <p:cNvSpPr txBox="1">
            <a:spLocks/>
          </p:cNvSpPr>
          <p:nvPr/>
        </p:nvSpPr>
        <p:spPr>
          <a:xfrm>
            <a:off x="109766" y="6416841"/>
            <a:ext cx="2743200" cy="249812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 baseline="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IBM Analytics </a:t>
            </a:r>
            <a:r>
              <a:rPr lang="en-US" b="1"/>
              <a:t>| Global Elite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212354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Saving Money</a:t>
            </a:r>
            <a:r>
              <a:rPr lang="mr-IN" dirty="0" smtClean="0"/>
              <a:t>…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1720427"/>
            <a:ext cx="12010165" cy="258532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5400" i="1" dirty="0"/>
              <a:t>“You can save 15% or more </a:t>
            </a:r>
            <a:endParaRPr lang="en-US" sz="5400" i="1" dirty="0" smtClean="0"/>
          </a:p>
          <a:p>
            <a:pPr algn="ctr">
              <a:lnSpc>
                <a:spcPct val="100000"/>
              </a:lnSpc>
            </a:pPr>
            <a:r>
              <a:rPr lang="en-US" sz="5400" i="1" dirty="0" smtClean="0"/>
              <a:t>on </a:t>
            </a:r>
            <a:r>
              <a:rPr lang="en-US" sz="5400" i="1" dirty="0"/>
              <a:t>your operating cost by using </a:t>
            </a:r>
            <a:r>
              <a:rPr lang="en-US" sz="5400" i="1" dirty="0" err="1" smtClean="0"/>
              <a:t>datascience.ibm.com</a:t>
            </a:r>
            <a:r>
              <a:rPr lang="en-US" sz="5400" i="1" dirty="0"/>
              <a:t>”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495800" y="295641"/>
            <a:ext cx="3886200" cy="1424786"/>
          </a:xfrm>
          <a:prstGeom prst="rect">
            <a:avLst/>
          </a:prstGeom>
        </p:spPr>
        <p:txBody>
          <a:bodyPr vert="horz" wrap="none" lIns="91440" tIns="45720" rIns="91440" bIns="45720" rtlCol="0" anchor="t" anchorCtr="0"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CA" sz="9600" dirty="0" smtClean="0">
                <a:solidFill>
                  <a:srgbClr val="00B050"/>
                </a:solidFill>
              </a:rPr>
              <a:t>$$$$$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250586" y="4508584"/>
            <a:ext cx="3886200" cy="914400"/>
          </a:xfrm>
          <a:prstGeom prst="rect">
            <a:avLst/>
          </a:prstGeom>
        </p:spPr>
        <p:txBody>
          <a:bodyPr vert="horz" wrap="none" lIns="91440" tIns="45720" rIns="91440" bIns="45720" rtlCol="0" anchor="t" anchorCtr="0"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CA" sz="9600" dirty="0" smtClean="0">
                <a:solidFill>
                  <a:srgbClr val="00B050"/>
                </a:solidFill>
              </a:rPr>
              <a:t>$$$$$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718896" y="4508584"/>
            <a:ext cx="3886200" cy="914400"/>
          </a:xfrm>
          <a:prstGeom prst="rect">
            <a:avLst/>
          </a:prstGeom>
        </p:spPr>
        <p:txBody>
          <a:bodyPr vert="horz" wrap="none" lIns="91440" tIns="45720" rIns="91440" bIns="45720" rtlCol="0" anchor="t" anchorCtr="0"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CA" sz="9600" dirty="0" smtClean="0">
                <a:solidFill>
                  <a:srgbClr val="00B050"/>
                </a:solidFill>
              </a:rPr>
              <a:t>$$$$$</a:t>
            </a:r>
          </a:p>
        </p:txBody>
      </p:sp>
    </p:spTree>
    <p:extLst>
      <p:ext uri="{BB962C8B-B14F-4D97-AF65-F5344CB8AC3E}">
        <p14:creationId xmlns:p14="http://schemas.microsoft.com/office/powerpoint/2010/main" val="1184584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194166" y="397347"/>
            <a:ext cx="11138852" cy="823441"/>
          </a:xfrm>
        </p:spPr>
        <p:txBody>
          <a:bodyPr/>
          <a:lstStyle/>
          <a:p>
            <a:r>
              <a:rPr lang="en-US" sz="3600" dirty="0" smtClean="0"/>
              <a:t>Making the Shift to Data </a:t>
            </a:r>
            <a:r>
              <a:rPr lang="en-US" sz="3600" smtClean="0"/>
              <a:t>Driven Organization.</a:t>
            </a:r>
            <a:endParaRPr lang="en-US" sz="3600" dirty="0"/>
          </a:p>
        </p:txBody>
      </p:sp>
      <p:sp>
        <p:nvSpPr>
          <p:cNvPr id="5" name="Rectangle 4"/>
          <p:cNvSpPr/>
          <p:nvPr/>
        </p:nvSpPr>
        <p:spPr>
          <a:xfrm>
            <a:off x="8309553" y="1548104"/>
            <a:ext cx="1852613" cy="379888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/>
            <a:endParaRPr lang="x-none" altLang="x-none" sz="2200">
              <a:solidFill>
                <a:srgbClr val="FFFFFF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312478" y="1548104"/>
            <a:ext cx="1852613" cy="379888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/>
            <a:endParaRPr lang="x-none" altLang="x-none" sz="2200">
              <a:solidFill>
                <a:srgbClr val="FFFFFF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305878" y="1548104"/>
            <a:ext cx="1854200" cy="379888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/>
            <a:endParaRPr lang="x-none" altLang="x-none" sz="2200">
              <a:solidFill>
                <a:srgbClr val="FFFFFF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304040" y="1548104"/>
            <a:ext cx="1854200" cy="379888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/>
            <a:endParaRPr lang="x-none" altLang="x-none" sz="2200">
              <a:solidFill>
                <a:srgbClr val="FFFFFF"/>
              </a:solidFill>
            </a:endParaRPr>
          </a:p>
        </p:txBody>
      </p:sp>
      <p:sp>
        <p:nvSpPr>
          <p:cNvPr id="9" name="TextBox 56"/>
          <p:cNvSpPr txBox="1">
            <a:spLocks noChangeArrowheads="1"/>
          </p:cNvSpPr>
          <p:nvPr/>
        </p:nvSpPr>
        <p:spPr bwMode="auto">
          <a:xfrm rot="-5400000">
            <a:off x="645897" y="3217998"/>
            <a:ext cx="2343151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/>
            <a:r>
              <a:rPr lang="en-US" altLang="x-none" sz="3200" b="1" dirty="0">
                <a:latin typeface="Helvetica Neue Light" charset="0"/>
              </a:rPr>
              <a:t>Value</a:t>
            </a:r>
          </a:p>
        </p:txBody>
      </p:sp>
      <p:sp>
        <p:nvSpPr>
          <p:cNvPr id="10" name="TextBox 57"/>
          <p:cNvSpPr txBox="1">
            <a:spLocks noChangeArrowheads="1"/>
          </p:cNvSpPr>
          <p:nvPr/>
        </p:nvSpPr>
        <p:spPr bwMode="auto">
          <a:xfrm>
            <a:off x="3339090" y="5599404"/>
            <a:ext cx="575310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/>
            <a:r>
              <a:rPr lang="en-US" altLang="x-none" sz="3200" b="1">
                <a:latin typeface="Helvetica Neue Light" charset="0"/>
              </a:rPr>
              <a:t>Uses of Data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flipH="1" flipV="1">
            <a:off x="2105259" y="1548105"/>
            <a:ext cx="37592" cy="3798885"/>
          </a:xfrm>
          <a:prstGeom prst="straightConnector1">
            <a:avLst/>
          </a:prstGeom>
          <a:solidFill>
            <a:srgbClr val="25465B"/>
          </a:solidFill>
          <a:ln w="73025">
            <a:solidFill>
              <a:schemeClr val="accent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2304041" y="5514834"/>
            <a:ext cx="7858125" cy="7937"/>
          </a:xfrm>
          <a:prstGeom prst="straightConnector1">
            <a:avLst/>
          </a:prstGeom>
          <a:solidFill>
            <a:srgbClr val="25465B"/>
          </a:solidFill>
          <a:ln w="73025">
            <a:solidFill>
              <a:schemeClr val="accent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3" name="Freeform 12"/>
          <p:cNvSpPr/>
          <p:nvPr/>
        </p:nvSpPr>
        <p:spPr>
          <a:xfrm>
            <a:off x="2856491" y="3810290"/>
            <a:ext cx="5705475" cy="744539"/>
          </a:xfrm>
          <a:custGeom>
            <a:avLst/>
            <a:gdLst>
              <a:gd name="connsiteX0" fmla="*/ 0 w 4943475"/>
              <a:gd name="connsiteY0" fmla="*/ 1057275 h 1057275"/>
              <a:gd name="connsiteX1" fmla="*/ 3100388 w 4943475"/>
              <a:gd name="connsiteY1" fmla="*/ 700088 h 1057275"/>
              <a:gd name="connsiteX2" fmla="*/ 4943475 w 4943475"/>
              <a:gd name="connsiteY2" fmla="*/ 0 h 1057275"/>
              <a:gd name="connsiteX0" fmla="*/ 0 w 4943475"/>
              <a:gd name="connsiteY0" fmla="*/ 929263 h 929263"/>
              <a:gd name="connsiteX1" fmla="*/ 3100388 w 4943475"/>
              <a:gd name="connsiteY1" fmla="*/ 700088 h 929263"/>
              <a:gd name="connsiteX2" fmla="*/ 4943475 w 4943475"/>
              <a:gd name="connsiteY2" fmla="*/ 0 h 929263"/>
              <a:gd name="connsiteX0" fmla="*/ 0 w 4943475"/>
              <a:gd name="connsiteY0" fmla="*/ 929263 h 929263"/>
              <a:gd name="connsiteX1" fmla="*/ 3100388 w 4943475"/>
              <a:gd name="connsiteY1" fmla="*/ 700088 h 929263"/>
              <a:gd name="connsiteX2" fmla="*/ 4943475 w 4943475"/>
              <a:gd name="connsiteY2" fmla="*/ 0 h 929263"/>
              <a:gd name="connsiteX0" fmla="*/ 0 w 4943475"/>
              <a:gd name="connsiteY0" fmla="*/ 929263 h 929263"/>
              <a:gd name="connsiteX1" fmla="*/ 3100388 w 4943475"/>
              <a:gd name="connsiteY1" fmla="*/ 700088 h 929263"/>
              <a:gd name="connsiteX2" fmla="*/ 4943475 w 4943475"/>
              <a:gd name="connsiteY2" fmla="*/ 0 h 929263"/>
              <a:gd name="connsiteX0" fmla="*/ 0 w 4943475"/>
              <a:gd name="connsiteY0" fmla="*/ 929263 h 929263"/>
              <a:gd name="connsiteX1" fmla="*/ 3248021 w 4943475"/>
              <a:gd name="connsiteY1" fmla="*/ 641006 h 929263"/>
              <a:gd name="connsiteX2" fmla="*/ 4943475 w 4943475"/>
              <a:gd name="connsiteY2" fmla="*/ 0 h 929263"/>
              <a:gd name="connsiteX0" fmla="*/ 0 w 4943475"/>
              <a:gd name="connsiteY0" fmla="*/ 929263 h 929263"/>
              <a:gd name="connsiteX1" fmla="*/ 3248021 w 4943475"/>
              <a:gd name="connsiteY1" fmla="*/ 641006 h 929263"/>
              <a:gd name="connsiteX2" fmla="*/ 4943475 w 4943475"/>
              <a:gd name="connsiteY2" fmla="*/ 0 h 929263"/>
              <a:gd name="connsiteX0" fmla="*/ 0 w 4925021"/>
              <a:gd name="connsiteY0" fmla="*/ 663392 h 663392"/>
              <a:gd name="connsiteX1" fmla="*/ 3248021 w 4925021"/>
              <a:gd name="connsiteY1" fmla="*/ 375135 h 663392"/>
              <a:gd name="connsiteX2" fmla="*/ 4925021 w 4925021"/>
              <a:gd name="connsiteY2" fmla="*/ 0 h 663392"/>
              <a:gd name="connsiteX0" fmla="*/ 0 w 4925021"/>
              <a:gd name="connsiteY0" fmla="*/ 663392 h 663392"/>
              <a:gd name="connsiteX1" fmla="*/ 3248021 w 4925021"/>
              <a:gd name="connsiteY1" fmla="*/ 375135 h 663392"/>
              <a:gd name="connsiteX2" fmla="*/ 4925021 w 4925021"/>
              <a:gd name="connsiteY2" fmla="*/ 0 h 663392"/>
              <a:gd name="connsiteX0" fmla="*/ 0 w 4925021"/>
              <a:gd name="connsiteY0" fmla="*/ 663392 h 663392"/>
              <a:gd name="connsiteX1" fmla="*/ 3248021 w 4925021"/>
              <a:gd name="connsiteY1" fmla="*/ 375135 h 663392"/>
              <a:gd name="connsiteX2" fmla="*/ 4925021 w 4925021"/>
              <a:gd name="connsiteY2" fmla="*/ 0 h 663392"/>
              <a:gd name="connsiteX0" fmla="*/ 0 w 4934248"/>
              <a:gd name="connsiteY0" fmla="*/ 722474 h 722474"/>
              <a:gd name="connsiteX1" fmla="*/ 3248021 w 4934248"/>
              <a:gd name="connsiteY1" fmla="*/ 434217 h 722474"/>
              <a:gd name="connsiteX2" fmla="*/ 4934248 w 4934248"/>
              <a:gd name="connsiteY2" fmla="*/ 0 h 722474"/>
              <a:gd name="connsiteX0" fmla="*/ 0 w 4934248"/>
              <a:gd name="connsiteY0" fmla="*/ 722474 h 722474"/>
              <a:gd name="connsiteX1" fmla="*/ 2795893 w 4934248"/>
              <a:gd name="connsiteY1" fmla="*/ 522841 h 722474"/>
              <a:gd name="connsiteX2" fmla="*/ 4934248 w 4934248"/>
              <a:gd name="connsiteY2" fmla="*/ 0 h 722474"/>
              <a:gd name="connsiteX0" fmla="*/ 0 w 4934248"/>
              <a:gd name="connsiteY0" fmla="*/ 722474 h 722474"/>
              <a:gd name="connsiteX1" fmla="*/ 2795893 w 4934248"/>
              <a:gd name="connsiteY1" fmla="*/ 522841 h 722474"/>
              <a:gd name="connsiteX2" fmla="*/ 4934248 w 4934248"/>
              <a:gd name="connsiteY2" fmla="*/ 0 h 722474"/>
              <a:gd name="connsiteX0" fmla="*/ 0 w 4934248"/>
              <a:gd name="connsiteY0" fmla="*/ 722474 h 722474"/>
              <a:gd name="connsiteX1" fmla="*/ 2795893 w 4934248"/>
              <a:gd name="connsiteY1" fmla="*/ 522841 h 722474"/>
              <a:gd name="connsiteX2" fmla="*/ 4934248 w 4934248"/>
              <a:gd name="connsiteY2" fmla="*/ 0 h 722474"/>
              <a:gd name="connsiteX0" fmla="*/ 0 w 4934248"/>
              <a:gd name="connsiteY0" fmla="*/ 722474 h 722474"/>
              <a:gd name="connsiteX1" fmla="*/ 2869710 w 4934248"/>
              <a:gd name="connsiteY1" fmla="*/ 552382 h 722474"/>
              <a:gd name="connsiteX2" fmla="*/ 4934248 w 4934248"/>
              <a:gd name="connsiteY2" fmla="*/ 0 h 722474"/>
              <a:gd name="connsiteX0" fmla="*/ 0 w 4934248"/>
              <a:gd name="connsiteY0" fmla="*/ 722474 h 722474"/>
              <a:gd name="connsiteX1" fmla="*/ 2869710 w 4934248"/>
              <a:gd name="connsiteY1" fmla="*/ 552382 h 722474"/>
              <a:gd name="connsiteX2" fmla="*/ 4934248 w 4934248"/>
              <a:gd name="connsiteY2" fmla="*/ 0 h 722474"/>
              <a:gd name="connsiteX0" fmla="*/ 0 w 4934248"/>
              <a:gd name="connsiteY0" fmla="*/ 722474 h 722474"/>
              <a:gd name="connsiteX1" fmla="*/ 2915007 w 4934248"/>
              <a:gd name="connsiteY1" fmla="*/ 595351 h 722474"/>
              <a:gd name="connsiteX2" fmla="*/ 4934248 w 4934248"/>
              <a:gd name="connsiteY2" fmla="*/ 0 h 722474"/>
              <a:gd name="connsiteX0" fmla="*/ 0 w 4949347"/>
              <a:gd name="connsiteY0" fmla="*/ 803041 h 803041"/>
              <a:gd name="connsiteX1" fmla="*/ 2930106 w 4949347"/>
              <a:gd name="connsiteY1" fmla="*/ 595351 h 803041"/>
              <a:gd name="connsiteX2" fmla="*/ 4949347 w 4949347"/>
              <a:gd name="connsiteY2" fmla="*/ 0 h 803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49347" h="803041">
                <a:moveTo>
                  <a:pt x="0" y="803041"/>
                </a:moveTo>
                <a:cubicBezTo>
                  <a:pt x="1350461" y="751942"/>
                  <a:pt x="1875517" y="702634"/>
                  <a:pt x="2930106" y="595351"/>
                </a:cubicBezTo>
                <a:cubicBezTo>
                  <a:pt x="3790926" y="488068"/>
                  <a:pt x="4680423" y="216344"/>
                  <a:pt x="4949347" y="0"/>
                </a:cubicBezTo>
              </a:path>
            </a:pathLst>
          </a:custGeom>
          <a:noFill/>
          <a:ln w="57150">
            <a:solidFill>
              <a:schemeClr val="tx1"/>
            </a:solidFill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251">
                <a:solidFill>
                  <a:srgbClr val="FFFFFF"/>
                </a:solidFill>
              </a:rPr>
              <a:t>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327853" y="5059802"/>
            <a:ext cx="1825625" cy="276999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 algn="ctr">
              <a:defRPr/>
            </a:pPr>
            <a:r>
              <a:rPr lang="en-US" b="1" dirty="0">
                <a:solidFill>
                  <a:schemeClr val="bg2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Efficiency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305878" y="5042337"/>
            <a:ext cx="1854200" cy="276999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 algn="ctr">
              <a:defRPr/>
            </a:pPr>
            <a:r>
              <a:rPr lang="en-US" b="1" dirty="0">
                <a:solidFill>
                  <a:schemeClr val="bg2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Modernization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312478" y="5055473"/>
            <a:ext cx="1852613" cy="276999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 algn="ctr">
              <a:defRPr/>
            </a:pPr>
            <a:r>
              <a:rPr lang="en-US" b="1" dirty="0">
                <a:solidFill>
                  <a:schemeClr val="bg2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Data Decision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309553" y="5042337"/>
            <a:ext cx="1798639" cy="276999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 algn="ctr">
              <a:defRPr/>
            </a:pPr>
            <a:r>
              <a:rPr lang="en-US" b="1" dirty="0">
                <a:solidFill>
                  <a:schemeClr val="bg2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Monetization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 flipV="1">
            <a:off x="8561966" y="2387891"/>
            <a:ext cx="1346200" cy="1423988"/>
          </a:xfrm>
          <a:prstGeom prst="straightConnector1">
            <a:avLst/>
          </a:prstGeom>
          <a:solidFill>
            <a:srgbClr val="25465B"/>
          </a:solidFill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9" name="TextBox 18"/>
          <p:cNvSpPr txBox="1"/>
          <p:nvPr/>
        </p:nvSpPr>
        <p:spPr>
          <a:xfrm>
            <a:off x="2472733" y="1694153"/>
            <a:ext cx="1542823" cy="30777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>
              <a:defRPr/>
            </a:pPr>
            <a:r>
              <a:rPr lang="en-US" sz="2000" b="1" dirty="0">
                <a:solidFill>
                  <a:schemeClr val="bg2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Operations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409482" y="1695742"/>
            <a:ext cx="1584325" cy="92333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>
              <a:defRPr/>
            </a:pPr>
            <a:r>
              <a:rPr lang="en-US" sz="2000" b="1" dirty="0">
                <a:solidFill>
                  <a:schemeClr val="bg2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Reporting &amp;</a:t>
            </a:r>
            <a:br>
              <a:rPr lang="en-US" sz="2000" b="1" dirty="0">
                <a:solidFill>
                  <a:schemeClr val="bg2"/>
                </a:solidFill>
                <a:latin typeface="Helvetica Neue Light" charset="0"/>
                <a:ea typeface="Helvetica Neue Light" charset="0"/>
                <a:cs typeface="Helvetica Neue Light" charset="0"/>
              </a:rPr>
            </a:br>
            <a:r>
              <a:rPr lang="en-US" sz="2000" b="1" dirty="0">
                <a:solidFill>
                  <a:schemeClr val="bg2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Data Warehousing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571657" y="1713204"/>
            <a:ext cx="1412901" cy="92333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>
              <a:defRPr/>
            </a:pPr>
            <a:r>
              <a:rPr lang="en-US" sz="2000" b="1" dirty="0">
                <a:solidFill>
                  <a:schemeClr val="bg2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Self-Service Analytics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468720" y="1668754"/>
            <a:ext cx="1384028" cy="92333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>
              <a:defRPr/>
            </a:pPr>
            <a:r>
              <a:rPr lang="en-US" sz="2000" b="1" dirty="0">
                <a:solidFill>
                  <a:schemeClr val="bg2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New Business Models</a:t>
            </a:r>
          </a:p>
        </p:txBody>
      </p:sp>
      <p:sp>
        <p:nvSpPr>
          <p:cNvPr id="23" name="Right Arrow 1"/>
          <p:cNvSpPr>
            <a:spLocks noChangeArrowheads="1"/>
          </p:cNvSpPr>
          <p:nvPr/>
        </p:nvSpPr>
        <p:spPr bwMode="auto">
          <a:xfrm>
            <a:off x="8324289" y="3810290"/>
            <a:ext cx="1852613" cy="871664"/>
          </a:xfrm>
          <a:prstGeom prst="rightArrow">
            <a:avLst>
              <a:gd name="adj1" fmla="val 50000"/>
              <a:gd name="adj2" fmla="val 49988"/>
            </a:avLst>
          </a:prstGeom>
          <a:solidFill>
            <a:srgbClr val="FFFF00"/>
          </a:solidFill>
          <a:ln>
            <a:noFill/>
          </a:ln>
        </p:spPr>
        <p:txBody>
          <a:bodyPr lIns="0" tIns="0" rIns="0" bIns="0" anchor="ctr"/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/>
            <a:r>
              <a:rPr lang="en-US" altLang="x-none" sz="1867" b="1" dirty="0"/>
              <a:t>Data Science</a:t>
            </a:r>
          </a:p>
        </p:txBody>
      </p:sp>
    </p:spTree>
    <p:extLst>
      <p:ext uri="{BB962C8B-B14F-4D97-AF65-F5344CB8AC3E}">
        <p14:creationId xmlns:p14="http://schemas.microsoft.com/office/powerpoint/2010/main" val="252494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1"/>
          </p:nvPr>
        </p:nvSpPr>
        <p:spPr>
          <a:xfrm>
            <a:off x="387925" y="5589202"/>
            <a:ext cx="10861964" cy="568980"/>
          </a:xfrm>
        </p:spPr>
        <p:txBody>
          <a:bodyPr>
            <a:noAutofit/>
          </a:bodyPr>
          <a:lstStyle/>
          <a:p>
            <a:r>
              <a:rPr lang="en-US" sz="4000" dirty="0">
                <a:solidFill>
                  <a:schemeClr val="tx1"/>
                </a:solidFill>
              </a:rPr>
              <a:t>Same goal: E</a:t>
            </a:r>
            <a:r>
              <a:rPr lang="en-US" sz="4000" dirty="0" smtClean="0">
                <a:solidFill>
                  <a:schemeClr val="tx1"/>
                </a:solidFill>
              </a:rPr>
              <a:t>xtracting </a:t>
            </a:r>
            <a:r>
              <a:rPr lang="en-US" sz="4000" dirty="0" smtClean="0">
                <a:solidFill>
                  <a:srgbClr val="FF0000"/>
                </a:solidFill>
              </a:rPr>
              <a:t>information</a:t>
            </a:r>
            <a:r>
              <a:rPr lang="en-US" sz="4000" dirty="0" smtClean="0">
                <a:solidFill>
                  <a:schemeClr val="tx1"/>
                </a:solidFill>
              </a:rPr>
              <a:t> from </a:t>
            </a:r>
            <a:r>
              <a:rPr lang="en-US" sz="4000" dirty="0" smtClean="0">
                <a:solidFill>
                  <a:srgbClr val="FF0000"/>
                </a:solidFill>
              </a:rPr>
              <a:t>data</a:t>
            </a:r>
            <a:endParaRPr lang="en-US" sz="4000" dirty="0">
              <a:solidFill>
                <a:srgbClr val="FF0000"/>
              </a:solidFill>
            </a:endParaRPr>
          </a:p>
          <a:p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60250" y="0"/>
            <a:ext cx="11189639" cy="1143000"/>
          </a:xfrm>
        </p:spPr>
        <p:txBody>
          <a:bodyPr vert="horz" lIns="91440" tIns="45720" rIns="91440" bIns="45720" rtlCol="0">
            <a:noAutofit/>
          </a:bodyPr>
          <a:lstStyle/>
          <a:p>
            <a:pPr fontAlgn="t">
              <a:spcBef>
                <a:spcPts val="1000"/>
              </a:spcBef>
            </a:pPr>
            <a:r>
              <a:rPr lang="en-CA" sz="3600" dirty="0">
                <a:solidFill>
                  <a:schemeClr val="accent5">
                    <a:lumMod val="75000"/>
                  </a:schemeClr>
                </a:solidFill>
                <a:ea typeface="+mn-ea"/>
                <a:cs typeface="+mn-cs"/>
              </a:rPr>
              <a:t>What is the Buzz about </a:t>
            </a:r>
            <a:r>
              <a:rPr lang="en-CA" sz="3600" dirty="0" smtClean="0">
                <a:solidFill>
                  <a:schemeClr val="accent5">
                    <a:lumMod val="75000"/>
                  </a:schemeClr>
                </a:solidFill>
                <a:ea typeface="+mn-ea"/>
                <a:cs typeface="+mn-cs"/>
              </a:rPr>
              <a:t>with Data Science?</a:t>
            </a:r>
            <a:endParaRPr lang="en-US" sz="3600" dirty="0">
              <a:solidFill>
                <a:schemeClr val="accent5">
                  <a:lumMod val="75000"/>
                </a:schemeClr>
              </a:solidFill>
              <a:ea typeface="+mn-ea"/>
              <a:cs typeface="+mn-cs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2139327" y="3038276"/>
            <a:ext cx="4216886" cy="2203062"/>
            <a:chOff x="2139327" y="3038276"/>
            <a:chExt cx="4216886" cy="2203062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39327" y="3432165"/>
              <a:ext cx="1912690" cy="1809173"/>
            </a:xfrm>
            <a:prstGeom prst="rect">
              <a:avLst/>
            </a:prstGeom>
          </p:spPr>
        </p:pic>
        <p:sp>
          <p:nvSpPr>
            <p:cNvPr id="22" name="Rounded Rectangular Callout 21"/>
            <p:cNvSpPr/>
            <p:nvPr/>
          </p:nvSpPr>
          <p:spPr>
            <a:xfrm>
              <a:off x="3841233" y="3038276"/>
              <a:ext cx="2514980" cy="662532"/>
            </a:xfrm>
            <a:prstGeom prst="wedgeRoundRectCallout">
              <a:avLst>
                <a:gd name="adj1" fmla="val -50494"/>
                <a:gd name="adj2" fmla="val 91365"/>
                <a:gd name="adj3" fmla="val 16667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108843" tIns="54422" rIns="108843" bIns="54422" rtlCol="0" anchor="ctr"/>
            <a:lstStyle/>
            <a:p>
              <a:pPr algn="ctr"/>
              <a:r>
                <a:rPr lang="en-US" sz="2833" dirty="0">
                  <a:latin typeface="Seravek Light"/>
                  <a:cs typeface="Seravek Light"/>
                </a:rPr>
                <a:t>Data </a:t>
              </a:r>
              <a:r>
                <a:rPr lang="en-US" sz="2833" dirty="0" smtClean="0">
                  <a:latin typeface="Seravek Light"/>
                  <a:cs typeface="Seravek Light"/>
                </a:rPr>
                <a:t>mining</a:t>
              </a:r>
              <a:endParaRPr lang="en-US" sz="2833" dirty="0">
                <a:latin typeface="Seravek Light"/>
                <a:cs typeface="Seravek Light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862033" y="1143000"/>
            <a:ext cx="4744655" cy="2137146"/>
            <a:chOff x="878362" y="1167602"/>
            <a:chExt cx="4744655" cy="2137146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878362" y="1562576"/>
              <a:ext cx="1841855" cy="1742172"/>
            </a:xfrm>
            <a:prstGeom prst="rect">
              <a:avLst/>
            </a:prstGeom>
          </p:spPr>
        </p:pic>
        <p:sp>
          <p:nvSpPr>
            <p:cNvPr id="23" name="Rounded Rectangular Callout 22"/>
            <p:cNvSpPr/>
            <p:nvPr/>
          </p:nvSpPr>
          <p:spPr>
            <a:xfrm>
              <a:off x="2197787" y="1167602"/>
              <a:ext cx="3425230" cy="662532"/>
            </a:xfrm>
            <a:prstGeom prst="wedgeRoundRectCallout">
              <a:avLst>
                <a:gd name="adj1" fmla="val -50494"/>
                <a:gd name="adj2" fmla="val 91365"/>
                <a:gd name="adj3" fmla="val 16667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108843" tIns="54422" rIns="108843" bIns="54422" rtlCol="0" anchor="ctr"/>
            <a:lstStyle/>
            <a:p>
              <a:pPr algn="ctr"/>
              <a:r>
                <a:rPr lang="en-US" sz="2833" smtClean="0">
                  <a:latin typeface="Seravek Light"/>
                  <a:cs typeface="Seravek Light"/>
                </a:rPr>
                <a:t>Business Analytics</a:t>
              </a:r>
              <a:endParaRPr lang="en-US" sz="2833" dirty="0">
                <a:latin typeface="Seravek Light"/>
                <a:cs typeface="Seravek Light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6951267" y="3272560"/>
            <a:ext cx="4281446" cy="2390929"/>
            <a:chOff x="6951267" y="3272560"/>
            <a:chExt cx="4281446" cy="2390929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327068" y="3860981"/>
              <a:ext cx="1905645" cy="1802508"/>
            </a:xfrm>
            <a:prstGeom prst="rect">
              <a:avLst/>
            </a:prstGeom>
          </p:spPr>
        </p:pic>
        <p:sp>
          <p:nvSpPr>
            <p:cNvPr id="24" name="Rounded Rectangular Callout 23"/>
            <p:cNvSpPr/>
            <p:nvPr/>
          </p:nvSpPr>
          <p:spPr>
            <a:xfrm>
              <a:off x="6951267" y="3272560"/>
              <a:ext cx="2561090" cy="856317"/>
            </a:xfrm>
            <a:prstGeom prst="wedgeRoundRectCallout">
              <a:avLst>
                <a:gd name="adj1" fmla="val 46134"/>
                <a:gd name="adj2" fmla="val 94915"/>
                <a:gd name="adj3" fmla="val 16667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108843" tIns="54422" rIns="108843" bIns="54422" rtlCol="0" anchor="ctr"/>
            <a:lstStyle/>
            <a:p>
              <a:pPr algn="ctr"/>
              <a:r>
                <a:rPr lang="en-CA" sz="2833" dirty="0" smtClean="0">
                  <a:latin typeface="Seravek Light"/>
                  <a:cs typeface="Seravek Light"/>
                </a:rPr>
                <a:t>Deep Learning</a:t>
              </a:r>
              <a:endParaRPr lang="en-US" sz="2833" dirty="0">
                <a:latin typeface="Seravek Light"/>
                <a:cs typeface="Seravek Light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7076808" y="1091081"/>
            <a:ext cx="4031210" cy="2094805"/>
            <a:chOff x="7076808" y="1091081"/>
            <a:chExt cx="4031210" cy="2094805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391826" y="1562576"/>
              <a:ext cx="1716192" cy="1623310"/>
            </a:xfrm>
            <a:prstGeom prst="rect">
              <a:avLst/>
            </a:prstGeom>
          </p:spPr>
        </p:pic>
        <p:sp>
          <p:nvSpPr>
            <p:cNvPr id="25" name="Rounded Rectangular Callout 24"/>
            <p:cNvSpPr/>
            <p:nvPr/>
          </p:nvSpPr>
          <p:spPr>
            <a:xfrm>
              <a:off x="7076808" y="1091081"/>
              <a:ext cx="2561090" cy="856317"/>
            </a:xfrm>
            <a:prstGeom prst="wedgeRoundRectCallout">
              <a:avLst>
                <a:gd name="adj1" fmla="val 46746"/>
                <a:gd name="adj2" fmla="val 81183"/>
                <a:gd name="adj3" fmla="val 16667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108843" tIns="54422" rIns="108843" bIns="54422" rtlCol="0" anchor="ctr"/>
            <a:lstStyle/>
            <a:p>
              <a:pPr algn="ctr"/>
              <a:r>
                <a:rPr lang="en-US" sz="2833" dirty="0">
                  <a:latin typeface="Seravek Light"/>
                  <a:cs typeface="Seravek Light"/>
                </a:rPr>
                <a:t>Machine </a:t>
              </a:r>
              <a:r>
                <a:rPr lang="en-US" sz="2833" dirty="0" smtClean="0">
                  <a:latin typeface="Seravek Light"/>
                  <a:cs typeface="Seravek Light"/>
                </a:rPr>
                <a:t>Learning</a:t>
              </a:r>
              <a:endParaRPr lang="en-US" sz="2833" dirty="0">
                <a:latin typeface="Seravek Light"/>
                <a:cs typeface="Seravek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58692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109765" y="81970"/>
            <a:ext cx="8277113" cy="696195"/>
          </a:xfrm>
        </p:spPr>
        <p:txBody>
          <a:bodyPr/>
          <a:lstStyle/>
          <a:p>
            <a:r>
              <a:rPr lang="en-US" dirty="0" smtClean="0"/>
              <a:t>What makes up a Data Scientist?</a:t>
            </a:r>
            <a:endParaRPr lang="en-US" dirty="0"/>
          </a:p>
        </p:txBody>
      </p:sp>
      <p:sp>
        <p:nvSpPr>
          <p:cNvPr id="4" name="Shape 292"/>
          <p:cNvSpPr>
            <a:spLocks/>
          </p:cNvSpPr>
          <p:nvPr/>
        </p:nvSpPr>
        <p:spPr bwMode="auto">
          <a:xfrm>
            <a:off x="4301576" y="805964"/>
            <a:ext cx="3574429" cy="3525933"/>
          </a:xfrm>
          <a:custGeom>
            <a:avLst/>
            <a:gdLst>
              <a:gd name="T0" fmla="*/ 788789 w 19679"/>
              <a:gd name="T1" fmla="*/ 787599 h 19679"/>
              <a:gd name="T2" fmla="*/ 788789 w 19679"/>
              <a:gd name="T3" fmla="*/ 787599 h 19679"/>
              <a:gd name="T4" fmla="*/ 788789 w 19679"/>
              <a:gd name="T5" fmla="*/ 787599 h 19679"/>
              <a:gd name="T6" fmla="*/ 788789 w 19679"/>
              <a:gd name="T7" fmla="*/ 787599 h 19679"/>
              <a:gd name="T8" fmla="*/ 0 60000 65536"/>
              <a:gd name="T9" fmla="*/ 5898240 60000 65536"/>
              <a:gd name="T10" fmla="*/ 11796480 60000 65536"/>
              <a:gd name="T11" fmla="*/ 1769472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1">
              <a:alpha val="74901"/>
            </a:schemeClr>
          </a:solidFill>
          <a:ln>
            <a:solidFill>
              <a:schemeClr val="accent1"/>
            </a:solidFill>
          </a:ln>
        </p:spPr>
        <p:txBody>
          <a:bodyPr lIns="0" tIns="0" rIns="0" bIns="0" anchor="ctr"/>
          <a:lstStyle/>
          <a:p>
            <a:endParaRPr lang="en-US" sz="1400"/>
          </a:p>
        </p:txBody>
      </p:sp>
      <p:sp>
        <p:nvSpPr>
          <p:cNvPr id="5" name="Shape 290"/>
          <p:cNvSpPr/>
          <p:nvPr/>
        </p:nvSpPr>
        <p:spPr>
          <a:xfrm>
            <a:off x="5320355" y="2587333"/>
            <a:ext cx="3549461" cy="35455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1">
              <a:alpha val="75019"/>
            </a:schemeClr>
          </a:solidFill>
          <a:ln w="12700" cap="flat">
            <a:solidFill>
              <a:schemeClr val="accent1"/>
            </a:solidFill>
            <a:miter lim="400000"/>
          </a:ln>
          <a:effectLst/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" name="Shape 291"/>
          <p:cNvSpPr>
            <a:spLocks/>
          </p:cNvSpPr>
          <p:nvPr/>
        </p:nvSpPr>
        <p:spPr bwMode="auto">
          <a:xfrm>
            <a:off x="3402086" y="2606976"/>
            <a:ext cx="3573460" cy="3529261"/>
          </a:xfrm>
          <a:custGeom>
            <a:avLst/>
            <a:gdLst>
              <a:gd name="T0" fmla="*/ 2147483646 w 19679"/>
              <a:gd name="T1" fmla="*/ 2147483646 h 19679"/>
              <a:gd name="T2" fmla="*/ 2147483646 w 19679"/>
              <a:gd name="T3" fmla="*/ 2147483646 h 19679"/>
              <a:gd name="T4" fmla="*/ 2147483646 w 19679"/>
              <a:gd name="T5" fmla="*/ 2147483646 h 19679"/>
              <a:gd name="T6" fmla="*/ 2147483646 w 19679"/>
              <a:gd name="T7" fmla="*/ 2147483646 h 19679"/>
              <a:gd name="T8" fmla="*/ 0 60000 65536"/>
              <a:gd name="T9" fmla="*/ 5898240 60000 65536"/>
              <a:gd name="T10" fmla="*/ 11796480 60000 65536"/>
              <a:gd name="T11" fmla="*/ 1769472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1">
              <a:alpha val="74901"/>
            </a:schemeClr>
          </a:solidFill>
          <a:ln>
            <a:solidFill>
              <a:schemeClr val="accent1"/>
            </a:solidFill>
          </a:ln>
        </p:spPr>
        <p:txBody>
          <a:bodyPr lIns="0" tIns="0" rIns="0" bIns="0" anchor="ctr"/>
          <a:lstStyle/>
          <a:p>
            <a:endParaRPr lang="en-US" sz="1400"/>
          </a:p>
        </p:txBody>
      </p:sp>
      <p:sp>
        <p:nvSpPr>
          <p:cNvPr id="7" name="Shape 294"/>
          <p:cNvSpPr>
            <a:spLocks noChangeArrowheads="1"/>
          </p:cNvSpPr>
          <p:nvPr/>
        </p:nvSpPr>
        <p:spPr bwMode="auto">
          <a:xfrm>
            <a:off x="7264926" y="4282085"/>
            <a:ext cx="1250951" cy="5893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8575" tIns="28575" rIns="28575" bIns="28575" anchor="ctr"/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x-none" sz="2400" dirty="0">
                <a:solidFill>
                  <a:schemeClr val="bg1"/>
                </a:solidFill>
                <a:latin typeface="Helvetica Neue Medium" charset="0"/>
                <a:sym typeface="Helvetica Neue Medium" charset="0"/>
              </a:rPr>
              <a:t>Math &amp; Stats</a:t>
            </a:r>
            <a:endParaRPr lang="x-none" altLang="x-none" sz="2400" dirty="0">
              <a:solidFill>
                <a:schemeClr val="bg1"/>
              </a:solidFill>
              <a:latin typeface="Helvetica Neue Medium" charset="0"/>
              <a:sym typeface="Helvetica Neue Medium" charset="0"/>
            </a:endParaRPr>
          </a:p>
        </p:txBody>
      </p:sp>
      <p:sp>
        <p:nvSpPr>
          <p:cNvPr id="8" name="Shape 294"/>
          <p:cNvSpPr>
            <a:spLocks noChangeArrowheads="1"/>
          </p:cNvSpPr>
          <p:nvPr/>
        </p:nvSpPr>
        <p:spPr bwMode="auto">
          <a:xfrm>
            <a:off x="3633962" y="4282084"/>
            <a:ext cx="1842341" cy="6253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8575" tIns="28575" rIns="28575" bIns="28575" anchor="ctr"/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x-none" sz="2400" dirty="0">
                <a:solidFill>
                  <a:schemeClr val="bg1"/>
                </a:solidFill>
                <a:latin typeface="Helvetica Neue Medium" charset="0"/>
                <a:sym typeface="Helvetica Neue Medium" charset="0"/>
              </a:rPr>
              <a:t>Computer</a:t>
            </a:r>
          </a:p>
          <a:p>
            <a:r>
              <a:rPr lang="en-US" altLang="x-none" sz="2400" dirty="0">
                <a:solidFill>
                  <a:schemeClr val="bg1"/>
                </a:solidFill>
                <a:latin typeface="Helvetica Neue Medium" charset="0"/>
                <a:sym typeface="Helvetica Neue Medium" charset="0"/>
              </a:rPr>
              <a:t>Science</a:t>
            </a:r>
          </a:p>
        </p:txBody>
      </p:sp>
      <p:sp>
        <p:nvSpPr>
          <p:cNvPr id="9" name="Shape 294"/>
          <p:cNvSpPr>
            <a:spLocks noChangeArrowheads="1"/>
          </p:cNvSpPr>
          <p:nvPr/>
        </p:nvSpPr>
        <p:spPr bwMode="auto">
          <a:xfrm>
            <a:off x="5486527" y="1558730"/>
            <a:ext cx="2431715" cy="573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8575" tIns="28575" rIns="28575" bIns="28575" anchor="ctr"/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x-none" sz="2400" dirty="0">
                <a:solidFill>
                  <a:schemeClr val="bg1"/>
                </a:solidFill>
                <a:latin typeface="Helvetica Neue Medium" charset="0"/>
                <a:sym typeface="Helvetica Neue Medium" charset="0"/>
              </a:rPr>
              <a:t>Domain Expertise</a:t>
            </a:r>
            <a:endParaRPr lang="x-none" altLang="x-none" sz="2400" dirty="0">
              <a:solidFill>
                <a:schemeClr val="bg1"/>
              </a:solidFill>
              <a:latin typeface="Helvetica Neue Medium" charset="0"/>
              <a:sym typeface="Helvetica Neue Medium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 flipH="1">
            <a:off x="5588071" y="3460532"/>
            <a:ext cx="1387475" cy="40011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2000" dirty="0">
                <a:solidFill>
                  <a:schemeClr val="bg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Unicorn</a:t>
            </a:r>
          </a:p>
        </p:txBody>
      </p:sp>
      <p:sp>
        <p:nvSpPr>
          <p:cNvPr id="11" name="TextBox 10"/>
          <p:cNvSpPr txBox="1"/>
          <p:nvPr/>
        </p:nvSpPr>
        <p:spPr>
          <a:xfrm flipH="1">
            <a:off x="5588071" y="4517511"/>
            <a:ext cx="1387475" cy="70788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2000" b="1" dirty="0">
                <a:solidFill>
                  <a:srgbClr val="FFFF00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Machine</a:t>
            </a:r>
          </a:p>
          <a:p>
            <a:pPr>
              <a:defRPr/>
            </a:pPr>
            <a:r>
              <a:rPr lang="en-US" sz="2000" b="1" dirty="0">
                <a:solidFill>
                  <a:srgbClr val="FFFF00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Learning</a:t>
            </a:r>
          </a:p>
        </p:txBody>
      </p:sp>
      <p:sp>
        <p:nvSpPr>
          <p:cNvPr id="12" name="TextBox 11"/>
          <p:cNvSpPr txBox="1"/>
          <p:nvPr/>
        </p:nvSpPr>
        <p:spPr>
          <a:xfrm flipH="1">
            <a:off x="6542444" y="2749896"/>
            <a:ext cx="14518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000" dirty="0">
                <a:solidFill>
                  <a:schemeClr val="bg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Research</a:t>
            </a:r>
          </a:p>
        </p:txBody>
      </p:sp>
      <p:sp>
        <p:nvSpPr>
          <p:cNvPr id="13" name="TextBox 12"/>
          <p:cNvSpPr txBox="1"/>
          <p:nvPr/>
        </p:nvSpPr>
        <p:spPr>
          <a:xfrm flipH="1">
            <a:off x="4287666" y="2749896"/>
            <a:ext cx="174538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000" dirty="0">
                <a:solidFill>
                  <a:schemeClr val="bg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Engineering</a:t>
            </a:r>
          </a:p>
        </p:txBody>
      </p:sp>
      <p:sp>
        <p:nvSpPr>
          <p:cNvPr id="14" name="Shape 294"/>
          <p:cNvSpPr>
            <a:spLocks noChangeArrowheads="1"/>
          </p:cNvSpPr>
          <p:nvPr/>
        </p:nvSpPr>
        <p:spPr bwMode="auto">
          <a:xfrm>
            <a:off x="945525" y="3860642"/>
            <a:ext cx="1631951" cy="1528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8575" tIns="28575" rIns="28575" bIns="28575" anchor="ctr"/>
          <a:lstStyle>
            <a:lvl1pPr>
              <a:spcBef>
                <a:spcPct val="20000"/>
              </a:spcBef>
              <a:buClr>
                <a:schemeClr val="tx1"/>
              </a:buClr>
              <a:buFont typeface="Wingdings" charset="2"/>
              <a:buChar char="§"/>
              <a:defRPr sz="2000" b="1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Font typeface="Symbol" charset="2"/>
              <a:buChar char="-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16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x-none" sz="1600" b="0" dirty="0">
                <a:solidFill>
                  <a:schemeClr val="tx1"/>
                </a:solidFill>
                <a:latin typeface="Helvetica Neue Medium" charset="0"/>
                <a:sym typeface="Helvetica Neue Medium" charset="0"/>
              </a:rPr>
              <a:t>Scripting, SQL </a:t>
            </a: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x-none" sz="1600" b="0" dirty="0">
                <a:solidFill>
                  <a:schemeClr val="tx1"/>
                </a:solidFill>
                <a:latin typeface="Helvetica Neue Medium" charset="0"/>
                <a:sym typeface="Helvetica Neue Medium" charset="0"/>
              </a:rPr>
              <a:t>Python, R Scala</a:t>
            </a: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x-none" sz="1600" b="0" dirty="0">
                <a:solidFill>
                  <a:schemeClr val="tx1"/>
                </a:solidFill>
                <a:latin typeface="Helvetica Neue Medium" charset="0"/>
                <a:sym typeface="Helvetica Neue Medium" charset="0"/>
              </a:rPr>
              <a:t>Data Pipelines</a:t>
            </a: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x-none" sz="1600" b="0" dirty="0">
                <a:solidFill>
                  <a:schemeClr val="tx1"/>
                </a:solidFill>
                <a:latin typeface="Helvetica Neue Medium" charset="0"/>
                <a:sym typeface="Helvetica Neue Medium" charset="0"/>
              </a:rPr>
              <a:t>Big Data/ Apache Spark</a:t>
            </a:r>
            <a:endParaRPr lang="x-none" altLang="x-none" sz="1600" b="0" dirty="0">
              <a:solidFill>
                <a:schemeClr val="tx1"/>
              </a:solidFill>
              <a:latin typeface="Helvetica Neue Medium" charset="0"/>
              <a:sym typeface="Helvetica Neue Medium" charset="0"/>
            </a:endParaRPr>
          </a:p>
        </p:txBody>
      </p:sp>
      <p:sp>
        <p:nvSpPr>
          <p:cNvPr id="15" name="Shape 294"/>
          <p:cNvSpPr>
            <a:spLocks noChangeArrowheads="1"/>
          </p:cNvSpPr>
          <p:nvPr/>
        </p:nvSpPr>
        <p:spPr bwMode="auto">
          <a:xfrm>
            <a:off x="9761449" y="4835809"/>
            <a:ext cx="1673993" cy="5294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8575" tIns="28575" rIns="28575" bIns="28575" anchor="ctr"/>
          <a:lstStyle>
            <a:lvl1pPr>
              <a:spcBef>
                <a:spcPct val="20000"/>
              </a:spcBef>
              <a:buClr>
                <a:schemeClr val="tx1"/>
              </a:buClr>
              <a:buFont typeface="Wingdings" charset="2"/>
              <a:buChar char="§"/>
              <a:defRPr sz="2000" b="1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Font typeface="Symbol" charset="2"/>
              <a:buChar char="-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16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x-none" sz="1600" b="0" dirty="0">
                <a:solidFill>
                  <a:schemeClr val="tx1"/>
                </a:solidFill>
                <a:latin typeface="Helvetica Neue Medium" charset="0"/>
                <a:sym typeface="Helvetica Neue Medium" charset="0"/>
              </a:rPr>
              <a:t>Mathematics</a:t>
            </a: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x-none" sz="1600" b="0" dirty="0">
                <a:solidFill>
                  <a:schemeClr val="tx1"/>
                </a:solidFill>
                <a:latin typeface="Helvetica Neue Medium" charset="0"/>
                <a:sym typeface="Helvetica Neue Medium" charset="0"/>
              </a:rPr>
              <a:t>Computational</a:t>
            </a:r>
            <a:endParaRPr lang="x-none" altLang="x-none" sz="1600" b="0" dirty="0">
              <a:solidFill>
                <a:schemeClr val="tx1"/>
              </a:solidFill>
              <a:latin typeface="Helvetica Neue Medium" charset="0"/>
              <a:sym typeface="Helvetica Neue Medium" charset="0"/>
            </a:endParaRPr>
          </a:p>
        </p:txBody>
      </p:sp>
      <p:sp>
        <p:nvSpPr>
          <p:cNvPr id="16" name="Shape 294"/>
          <p:cNvSpPr>
            <a:spLocks noChangeArrowheads="1"/>
          </p:cNvSpPr>
          <p:nvPr/>
        </p:nvSpPr>
        <p:spPr bwMode="auto">
          <a:xfrm>
            <a:off x="8386879" y="1249421"/>
            <a:ext cx="3312232" cy="981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8575" tIns="28575" rIns="28575" bIns="28575" anchor="ctr"/>
          <a:lstStyle>
            <a:lvl1pPr>
              <a:buClr>
                <a:schemeClr val="tx1"/>
              </a:buClr>
              <a:buFont typeface="Wingdings" charset="2"/>
              <a:buChar char="§"/>
              <a:defRPr sz="2000" b="1">
                <a:solidFill>
                  <a:schemeClr val="tx1"/>
                </a:solidFill>
                <a:latin typeface="Arial" charset="0"/>
                <a:ea typeface="ＭＳ Ｐゴシック" charset="-128"/>
                <a:cs typeface="Arial" charset="0"/>
              </a:defRPr>
            </a:lvl1pPr>
            <a:lvl2pPr marL="742950" indent="-285750">
              <a:buClr>
                <a:schemeClr val="tx1"/>
              </a:buClr>
              <a:buFont typeface="Arial" charset="0"/>
              <a:buChar char="–"/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buClr>
                <a:schemeClr val="tx1"/>
              </a:buClr>
              <a:buChar char="•"/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buClr>
                <a:schemeClr val="tx1"/>
              </a:buClr>
              <a:buSzPct val="65000"/>
              <a:buFont typeface="Wingdings" charset="2"/>
              <a:buChar char="q"/>
              <a:defRPr sz="1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buClr>
                <a:schemeClr val="tx1"/>
              </a:buClr>
              <a:buFont typeface="Arial" charset="0"/>
              <a:buChar char="&gt;"/>
              <a:defRPr sz="1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&gt;"/>
              <a:defRPr sz="1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&gt;"/>
              <a:defRPr sz="1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&gt;"/>
              <a:defRPr sz="1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&gt;"/>
              <a:defRPr sz="1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>
              <a:buClrTx/>
              <a:buFontTx/>
              <a:buNone/>
              <a:defRPr/>
            </a:pPr>
            <a:r>
              <a:rPr lang="en-US" altLang="x-none" sz="1600" b="0" dirty="0">
                <a:latin typeface="Helvetica Neue Medium" charset="0"/>
                <a:ea typeface="Helvetica Neue Medium" charset="0"/>
                <a:cs typeface="Helvetica Neue Medium" charset="0"/>
                <a:sym typeface="Helvetica Neue Medium" charset="0"/>
              </a:rPr>
              <a:t>Domain Knowledge</a:t>
            </a:r>
          </a:p>
          <a:p>
            <a:pPr>
              <a:buClrTx/>
              <a:buFontTx/>
              <a:buNone/>
              <a:defRPr/>
            </a:pPr>
            <a:r>
              <a:rPr lang="en-US" altLang="x-none" sz="1600" b="0" dirty="0">
                <a:latin typeface="Helvetica Neue Medium" charset="0"/>
                <a:ea typeface="Helvetica Neue Medium" charset="0"/>
                <a:cs typeface="Helvetica Neue Medium" charset="0"/>
                <a:sym typeface="Helvetica Neue Medium" charset="0"/>
              </a:rPr>
              <a:t>    Supply Chain</a:t>
            </a:r>
          </a:p>
          <a:p>
            <a:pPr>
              <a:buClrTx/>
              <a:buFontTx/>
              <a:buNone/>
              <a:defRPr/>
            </a:pPr>
            <a:r>
              <a:rPr lang="en-US" altLang="x-none" sz="1600" b="0" dirty="0">
                <a:latin typeface="Helvetica Neue Medium" charset="0"/>
                <a:ea typeface="Helvetica Neue Medium" charset="0"/>
                <a:cs typeface="Helvetica Neue Medium" charset="0"/>
                <a:sym typeface="Helvetica Neue Medium" charset="0"/>
              </a:rPr>
              <a:t>    CRM</a:t>
            </a:r>
          </a:p>
          <a:p>
            <a:pPr>
              <a:buClrTx/>
              <a:buFontTx/>
              <a:buNone/>
              <a:defRPr/>
            </a:pPr>
            <a:r>
              <a:rPr lang="en-US" altLang="x-none" sz="1600" b="0" dirty="0">
                <a:latin typeface="Helvetica Neue Medium" charset="0"/>
                <a:ea typeface="Helvetica Neue Medium" charset="0"/>
                <a:cs typeface="Helvetica Neue Medium" charset="0"/>
                <a:sym typeface="Helvetica Neue Medium" charset="0"/>
              </a:rPr>
              <a:t>    Financials</a:t>
            </a:r>
          </a:p>
          <a:p>
            <a:pPr>
              <a:buClrTx/>
              <a:buFontTx/>
              <a:buNone/>
              <a:defRPr/>
            </a:pPr>
            <a:r>
              <a:rPr lang="en-US" altLang="x-none" sz="1600" b="0" dirty="0">
                <a:latin typeface="Helvetica Neue Medium" charset="0"/>
                <a:ea typeface="Helvetica Neue Medium" charset="0"/>
                <a:cs typeface="Helvetica Neue Medium" charset="0"/>
                <a:sym typeface="Helvetica Neue Medium" charset="0"/>
              </a:rPr>
              <a:t>    Networking</a:t>
            </a:r>
          </a:p>
        </p:txBody>
      </p:sp>
    </p:spTree>
    <p:extLst>
      <p:ext uri="{BB962C8B-B14F-4D97-AF65-F5344CB8AC3E}">
        <p14:creationId xmlns:p14="http://schemas.microsoft.com/office/powerpoint/2010/main" val="28925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176656" y="241478"/>
            <a:ext cx="11156948" cy="521222"/>
          </a:xfrm>
        </p:spPr>
        <p:txBody>
          <a:bodyPr/>
          <a:lstStyle/>
          <a:p>
            <a:r>
              <a:rPr lang="en-US" dirty="0" smtClean="0">
                <a:solidFill>
                  <a:srgbClr val="0C8B7C"/>
                </a:solidFill>
              </a:rPr>
              <a:t>Future of Data Science</a:t>
            </a:r>
            <a:r>
              <a:rPr lang="mr-IN" dirty="0" smtClean="0">
                <a:solidFill>
                  <a:srgbClr val="0C8B7C"/>
                </a:solidFill>
              </a:rPr>
              <a:t>…</a:t>
            </a:r>
            <a:r>
              <a:rPr lang="en-US" dirty="0" smtClean="0">
                <a:solidFill>
                  <a:srgbClr val="0C8B7C"/>
                </a:solidFill>
              </a:rPr>
              <a:t> Democratizing Machine Learning..</a:t>
            </a:r>
            <a:endParaRPr lang="en-US" dirty="0">
              <a:solidFill>
                <a:srgbClr val="0C8B7C"/>
              </a:solidFill>
            </a:endParaRPr>
          </a:p>
        </p:txBody>
      </p:sp>
      <p:sp>
        <p:nvSpPr>
          <p:cNvPr id="4" name="Right Arrow 3"/>
          <p:cNvSpPr/>
          <p:nvPr/>
        </p:nvSpPr>
        <p:spPr>
          <a:xfrm>
            <a:off x="1673045" y="4568581"/>
            <a:ext cx="8164170" cy="985509"/>
          </a:xfrm>
          <a:prstGeom prst="rightArrow">
            <a:avLst/>
          </a:prstGeom>
          <a:solidFill>
            <a:schemeClr val="accent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588534" y="4915473"/>
            <a:ext cx="757656" cy="296053"/>
          </a:xfrm>
          <a:prstGeom prst="rect">
            <a:avLst/>
          </a:prstGeom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1200" dirty="0" smtClean="0">
                <a:solidFill>
                  <a:srgbClr val="FFFFFF"/>
                </a:solidFill>
              </a:rPr>
              <a:t>1960s</a:t>
            </a:r>
          </a:p>
          <a:p>
            <a:pPr algn="ctr"/>
            <a:r>
              <a:rPr lang="en-US" sz="1200" dirty="0" smtClean="0">
                <a:solidFill>
                  <a:srgbClr val="FFFFFF"/>
                </a:solidFill>
              </a:rPr>
              <a:t>Digital</a:t>
            </a:r>
            <a:endParaRPr lang="en-US" sz="1200" dirty="0">
              <a:solidFill>
                <a:srgbClr val="FFFFFF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673045" y="3730060"/>
            <a:ext cx="1635069" cy="890623"/>
          </a:xfrm>
          <a:prstGeom prst="rect">
            <a:avLst/>
          </a:prstGeom>
          <a:solidFill>
            <a:schemeClr val="accent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b="1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485813" y="3044420"/>
            <a:ext cx="1635069" cy="1579242"/>
          </a:xfrm>
          <a:prstGeom prst="rect">
            <a:avLst/>
          </a:prstGeom>
          <a:solidFill>
            <a:schemeClr val="accent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298582" y="2365635"/>
            <a:ext cx="1669939" cy="2249368"/>
          </a:xfrm>
          <a:prstGeom prst="rect">
            <a:avLst/>
          </a:prstGeom>
          <a:solidFill>
            <a:schemeClr val="accent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b="1" dirty="0" smtClean="0">
              <a:solidFill>
                <a:srgbClr val="FFFFFF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146744" y="1631256"/>
            <a:ext cx="1669939" cy="2992406"/>
          </a:xfrm>
          <a:prstGeom prst="rect">
            <a:avLst/>
          </a:prstGeom>
          <a:solidFill>
            <a:schemeClr val="accent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b="1" dirty="0" smtClean="0">
              <a:solidFill>
                <a:srgbClr val="FFFFFF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614395" y="4283844"/>
            <a:ext cx="16937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</a:rPr>
              <a:t>Calculator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460484" y="4283844"/>
            <a:ext cx="16937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smtClean="0">
                <a:solidFill>
                  <a:schemeClr val="bg1"/>
                </a:solidFill>
              </a:rPr>
              <a:t>Spreadsheet</a:t>
            </a:r>
            <a:endParaRPr lang="en-US" sz="1400" b="1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282967" y="4271154"/>
            <a:ext cx="16937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</a:rPr>
              <a:t>SQL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853528" y="4264208"/>
            <a:ext cx="22799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</a:rPr>
              <a:t>Machine Learning</a:t>
            </a:r>
          </a:p>
        </p:txBody>
      </p:sp>
      <p:sp>
        <p:nvSpPr>
          <p:cNvPr id="15" name="Rectangle 14"/>
          <p:cNvSpPr/>
          <p:nvPr/>
        </p:nvSpPr>
        <p:spPr>
          <a:xfrm>
            <a:off x="3443567" y="4941677"/>
            <a:ext cx="757656" cy="296053"/>
          </a:xfrm>
          <a:prstGeom prst="rect">
            <a:avLst/>
          </a:prstGeom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1200" dirty="0" smtClean="0">
                <a:solidFill>
                  <a:srgbClr val="FFFFFF"/>
                </a:solidFill>
              </a:rPr>
              <a:t>IBM</a:t>
            </a:r>
            <a:endParaRPr lang="en-US" sz="1200" dirty="0">
              <a:solidFill>
                <a:srgbClr val="FFFFFF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143672" y="4926518"/>
            <a:ext cx="1063572" cy="296053"/>
          </a:xfrm>
          <a:prstGeom prst="rect">
            <a:avLst/>
          </a:prstGeom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1200" dirty="0" smtClean="0">
                <a:solidFill>
                  <a:srgbClr val="FFFFFF"/>
                </a:solidFill>
              </a:rPr>
              <a:t>1980s</a:t>
            </a:r>
          </a:p>
          <a:p>
            <a:pPr algn="ctr"/>
            <a:r>
              <a:rPr lang="en-US" sz="1200" dirty="0" smtClean="0">
                <a:solidFill>
                  <a:srgbClr val="FFFFFF"/>
                </a:solidFill>
              </a:rPr>
              <a:t>Desktop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673045" y="4915473"/>
            <a:ext cx="984116" cy="296053"/>
          </a:xfrm>
          <a:prstGeom prst="rect">
            <a:avLst/>
          </a:prstGeom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1200" dirty="0" smtClean="0">
                <a:solidFill>
                  <a:srgbClr val="FFFFFF"/>
                </a:solidFill>
              </a:rPr>
              <a:t>IBM</a:t>
            </a:r>
          </a:p>
        </p:txBody>
      </p:sp>
      <p:sp>
        <p:nvSpPr>
          <p:cNvPr id="18" name="Freeform 17"/>
          <p:cNvSpPr/>
          <p:nvPr/>
        </p:nvSpPr>
        <p:spPr>
          <a:xfrm>
            <a:off x="1842989" y="1717469"/>
            <a:ext cx="6840871" cy="2473371"/>
          </a:xfrm>
          <a:custGeom>
            <a:avLst/>
            <a:gdLst>
              <a:gd name="connsiteX0" fmla="*/ 0 w 4943475"/>
              <a:gd name="connsiteY0" fmla="*/ 1057275 h 1057275"/>
              <a:gd name="connsiteX1" fmla="*/ 3100388 w 4943475"/>
              <a:gd name="connsiteY1" fmla="*/ 700088 h 1057275"/>
              <a:gd name="connsiteX2" fmla="*/ 4943475 w 4943475"/>
              <a:gd name="connsiteY2" fmla="*/ 0 h 1057275"/>
              <a:gd name="connsiteX0" fmla="*/ 0 w 4943475"/>
              <a:gd name="connsiteY0" fmla="*/ 929263 h 929263"/>
              <a:gd name="connsiteX1" fmla="*/ 3100388 w 4943475"/>
              <a:gd name="connsiteY1" fmla="*/ 700088 h 929263"/>
              <a:gd name="connsiteX2" fmla="*/ 4943475 w 4943475"/>
              <a:gd name="connsiteY2" fmla="*/ 0 h 929263"/>
              <a:gd name="connsiteX0" fmla="*/ 0 w 4943475"/>
              <a:gd name="connsiteY0" fmla="*/ 929263 h 929263"/>
              <a:gd name="connsiteX1" fmla="*/ 3100388 w 4943475"/>
              <a:gd name="connsiteY1" fmla="*/ 700088 h 929263"/>
              <a:gd name="connsiteX2" fmla="*/ 4943475 w 4943475"/>
              <a:gd name="connsiteY2" fmla="*/ 0 h 929263"/>
              <a:gd name="connsiteX0" fmla="*/ 0 w 4943475"/>
              <a:gd name="connsiteY0" fmla="*/ 929263 h 929263"/>
              <a:gd name="connsiteX1" fmla="*/ 3100388 w 4943475"/>
              <a:gd name="connsiteY1" fmla="*/ 700088 h 929263"/>
              <a:gd name="connsiteX2" fmla="*/ 4943475 w 4943475"/>
              <a:gd name="connsiteY2" fmla="*/ 0 h 929263"/>
              <a:gd name="connsiteX0" fmla="*/ 0 w 4943475"/>
              <a:gd name="connsiteY0" fmla="*/ 929263 h 929263"/>
              <a:gd name="connsiteX1" fmla="*/ 3248021 w 4943475"/>
              <a:gd name="connsiteY1" fmla="*/ 641006 h 929263"/>
              <a:gd name="connsiteX2" fmla="*/ 4943475 w 4943475"/>
              <a:gd name="connsiteY2" fmla="*/ 0 h 929263"/>
              <a:gd name="connsiteX0" fmla="*/ 0 w 4943475"/>
              <a:gd name="connsiteY0" fmla="*/ 929263 h 929263"/>
              <a:gd name="connsiteX1" fmla="*/ 3248021 w 4943475"/>
              <a:gd name="connsiteY1" fmla="*/ 641006 h 929263"/>
              <a:gd name="connsiteX2" fmla="*/ 4943475 w 4943475"/>
              <a:gd name="connsiteY2" fmla="*/ 0 h 929263"/>
              <a:gd name="connsiteX0" fmla="*/ 0 w 4925021"/>
              <a:gd name="connsiteY0" fmla="*/ 663392 h 663392"/>
              <a:gd name="connsiteX1" fmla="*/ 3248021 w 4925021"/>
              <a:gd name="connsiteY1" fmla="*/ 375135 h 663392"/>
              <a:gd name="connsiteX2" fmla="*/ 4925021 w 4925021"/>
              <a:gd name="connsiteY2" fmla="*/ 0 h 663392"/>
              <a:gd name="connsiteX0" fmla="*/ 0 w 4925021"/>
              <a:gd name="connsiteY0" fmla="*/ 663392 h 663392"/>
              <a:gd name="connsiteX1" fmla="*/ 3248021 w 4925021"/>
              <a:gd name="connsiteY1" fmla="*/ 375135 h 663392"/>
              <a:gd name="connsiteX2" fmla="*/ 4925021 w 4925021"/>
              <a:gd name="connsiteY2" fmla="*/ 0 h 663392"/>
              <a:gd name="connsiteX0" fmla="*/ 0 w 4925021"/>
              <a:gd name="connsiteY0" fmla="*/ 663392 h 663392"/>
              <a:gd name="connsiteX1" fmla="*/ 3248021 w 4925021"/>
              <a:gd name="connsiteY1" fmla="*/ 375135 h 663392"/>
              <a:gd name="connsiteX2" fmla="*/ 4925021 w 4925021"/>
              <a:gd name="connsiteY2" fmla="*/ 0 h 663392"/>
              <a:gd name="connsiteX0" fmla="*/ 0 w 4934248"/>
              <a:gd name="connsiteY0" fmla="*/ 722474 h 722474"/>
              <a:gd name="connsiteX1" fmla="*/ 3248021 w 4934248"/>
              <a:gd name="connsiteY1" fmla="*/ 434217 h 722474"/>
              <a:gd name="connsiteX2" fmla="*/ 4934248 w 4934248"/>
              <a:gd name="connsiteY2" fmla="*/ 0 h 722474"/>
              <a:gd name="connsiteX0" fmla="*/ 0 w 4934248"/>
              <a:gd name="connsiteY0" fmla="*/ 722474 h 722474"/>
              <a:gd name="connsiteX1" fmla="*/ 2795893 w 4934248"/>
              <a:gd name="connsiteY1" fmla="*/ 522841 h 722474"/>
              <a:gd name="connsiteX2" fmla="*/ 4934248 w 4934248"/>
              <a:gd name="connsiteY2" fmla="*/ 0 h 722474"/>
              <a:gd name="connsiteX0" fmla="*/ 0 w 4934248"/>
              <a:gd name="connsiteY0" fmla="*/ 722474 h 722474"/>
              <a:gd name="connsiteX1" fmla="*/ 2795893 w 4934248"/>
              <a:gd name="connsiteY1" fmla="*/ 522841 h 722474"/>
              <a:gd name="connsiteX2" fmla="*/ 4934248 w 4934248"/>
              <a:gd name="connsiteY2" fmla="*/ 0 h 722474"/>
              <a:gd name="connsiteX0" fmla="*/ 0 w 4934248"/>
              <a:gd name="connsiteY0" fmla="*/ 722474 h 722474"/>
              <a:gd name="connsiteX1" fmla="*/ 2795893 w 4934248"/>
              <a:gd name="connsiteY1" fmla="*/ 522841 h 722474"/>
              <a:gd name="connsiteX2" fmla="*/ 4934248 w 4934248"/>
              <a:gd name="connsiteY2" fmla="*/ 0 h 722474"/>
              <a:gd name="connsiteX0" fmla="*/ 0 w 4934248"/>
              <a:gd name="connsiteY0" fmla="*/ 722474 h 722474"/>
              <a:gd name="connsiteX1" fmla="*/ 2869710 w 4934248"/>
              <a:gd name="connsiteY1" fmla="*/ 552382 h 722474"/>
              <a:gd name="connsiteX2" fmla="*/ 4934248 w 4934248"/>
              <a:gd name="connsiteY2" fmla="*/ 0 h 722474"/>
              <a:gd name="connsiteX0" fmla="*/ 0 w 4934248"/>
              <a:gd name="connsiteY0" fmla="*/ 722474 h 722474"/>
              <a:gd name="connsiteX1" fmla="*/ 2869710 w 4934248"/>
              <a:gd name="connsiteY1" fmla="*/ 552382 h 722474"/>
              <a:gd name="connsiteX2" fmla="*/ 4934248 w 4934248"/>
              <a:gd name="connsiteY2" fmla="*/ 0 h 722474"/>
              <a:gd name="connsiteX0" fmla="*/ 0 w 4934248"/>
              <a:gd name="connsiteY0" fmla="*/ 722474 h 722474"/>
              <a:gd name="connsiteX1" fmla="*/ 2915007 w 4934248"/>
              <a:gd name="connsiteY1" fmla="*/ 595351 h 722474"/>
              <a:gd name="connsiteX2" fmla="*/ 4934248 w 4934248"/>
              <a:gd name="connsiteY2" fmla="*/ 0 h 722474"/>
              <a:gd name="connsiteX0" fmla="*/ 0 w 4949347"/>
              <a:gd name="connsiteY0" fmla="*/ 803041 h 803041"/>
              <a:gd name="connsiteX1" fmla="*/ 2930106 w 4949347"/>
              <a:gd name="connsiteY1" fmla="*/ 595351 h 803041"/>
              <a:gd name="connsiteX2" fmla="*/ 4949347 w 4949347"/>
              <a:gd name="connsiteY2" fmla="*/ 0 h 803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49347" h="803041">
                <a:moveTo>
                  <a:pt x="0" y="803041"/>
                </a:moveTo>
                <a:cubicBezTo>
                  <a:pt x="1350461" y="751942"/>
                  <a:pt x="1875517" y="702634"/>
                  <a:pt x="2930106" y="595351"/>
                </a:cubicBezTo>
                <a:cubicBezTo>
                  <a:pt x="3790926" y="488068"/>
                  <a:pt x="4680423" y="216344"/>
                  <a:pt x="4949347" y="0"/>
                </a:cubicBezTo>
              </a:path>
            </a:pathLst>
          </a:custGeom>
          <a:noFill/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688">
                <a:solidFill>
                  <a:srgbClr val="FFFFFF"/>
                </a:solidFill>
              </a:rPr>
              <a:t> </a:t>
            </a:r>
          </a:p>
        </p:txBody>
      </p:sp>
      <p:sp>
        <p:nvSpPr>
          <p:cNvPr id="19" name="Up Arrow 18"/>
          <p:cNvSpPr/>
          <p:nvPr/>
        </p:nvSpPr>
        <p:spPr>
          <a:xfrm>
            <a:off x="8814238" y="940518"/>
            <a:ext cx="892600" cy="3512127"/>
          </a:xfrm>
          <a:prstGeom prst="upArrow">
            <a:avLst/>
          </a:prstGeom>
          <a:solidFill>
            <a:schemeClr val="accent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0" name="Rectangle 19"/>
          <p:cNvSpPr/>
          <p:nvPr/>
        </p:nvSpPr>
        <p:spPr>
          <a:xfrm rot="16200000">
            <a:off x="8449452" y="2734252"/>
            <a:ext cx="1622171" cy="296053"/>
          </a:xfrm>
          <a:prstGeom prst="rect">
            <a:avLst/>
          </a:prstGeom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2400" b="1" dirty="0" smtClean="0">
                <a:solidFill>
                  <a:srgbClr val="FFFFFF"/>
                </a:solidFill>
              </a:rPr>
              <a:t>Innovation</a:t>
            </a:r>
            <a:endParaRPr lang="en-US" sz="2400" b="1" dirty="0">
              <a:solidFill>
                <a:srgbClr val="FFFFFF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5187694" y="4933898"/>
            <a:ext cx="757656" cy="296053"/>
          </a:xfrm>
          <a:prstGeom prst="rect">
            <a:avLst/>
          </a:prstGeom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1200" dirty="0" smtClean="0">
                <a:solidFill>
                  <a:srgbClr val="FFFFFF"/>
                </a:solidFill>
              </a:rPr>
              <a:t>IBM</a:t>
            </a:r>
            <a:endParaRPr lang="en-US" sz="1200" dirty="0">
              <a:solidFill>
                <a:srgbClr val="FFFFFF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5761286" y="4920466"/>
            <a:ext cx="1482898" cy="296053"/>
          </a:xfrm>
          <a:prstGeom prst="rect">
            <a:avLst/>
          </a:prstGeom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1200" dirty="0" smtClean="0">
                <a:solidFill>
                  <a:srgbClr val="FFFFFF"/>
                </a:solidFill>
              </a:rPr>
              <a:t>1990s</a:t>
            </a:r>
          </a:p>
          <a:p>
            <a:pPr algn="ctr"/>
            <a:r>
              <a:rPr lang="en-US" sz="1200" dirty="0" smtClean="0">
                <a:solidFill>
                  <a:srgbClr val="FFFFFF"/>
                </a:solidFill>
              </a:rPr>
              <a:t>RDBMS</a:t>
            </a:r>
          </a:p>
        </p:txBody>
      </p:sp>
      <p:sp>
        <p:nvSpPr>
          <p:cNvPr id="23" name="Rectangle 22"/>
          <p:cNvSpPr/>
          <p:nvPr/>
        </p:nvSpPr>
        <p:spPr>
          <a:xfrm>
            <a:off x="6969822" y="4931287"/>
            <a:ext cx="757656" cy="296053"/>
          </a:xfrm>
          <a:prstGeom prst="rect">
            <a:avLst/>
          </a:prstGeom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1200" dirty="0" smtClean="0">
                <a:solidFill>
                  <a:srgbClr val="FFFFFF"/>
                </a:solidFill>
              </a:rPr>
              <a:t>IBM</a:t>
            </a:r>
            <a:endParaRPr lang="en-US" sz="1200" dirty="0">
              <a:solidFill>
                <a:srgbClr val="FFFFFF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7516847" y="4926518"/>
            <a:ext cx="1369542" cy="275271"/>
          </a:xfrm>
          <a:prstGeom prst="rect">
            <a:avLst/>
          </a:prstGeom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1200" dirty="0" smtClean="0">
                <a:solidFill>
                  <a:srgbClr val="FFFFFF"/>
                </a:solidFill>
              </a:rPr>
              <a:t>2010s</a:t>
            </a:r>
          </a:p>
          <a:p>
            <a:pPr algn="ctr"/>
            <a:r>
              <a:rPr lang="en-US" sz="1200" dirty="0" smtClean="0">
                <a:solidFill>
                  <a:srgbClr val="FFFFFF"/>
                </a:solidFill>
              </a:rPr>
              <a:t>Open Source</a:t>
            </a:r>
            <a:endParaRPr lang="en-US" sz="1200" dirty="0">
              <a:solidFill>
                <a:srgbClr val="FFFFFF"/>
              </a:solidFill>
            </a:endParaRPr>
          </a:p>
        </p:txBody>
      </p:sp>
      <p:sp>
        <p:nvSpPr>
          <p:cNvPr id="25" name="Oval 24"/>
          <p:cNvSpPr/>
          <p:nvPr/>
        </p:nvSpPr>
        <p:spPr>
          <a:xfrm>
            <a:off x="7903062" y="2344365"/>
            <a:ext cx="227092" cy="249382"/>
          </a:xfrm>
          <a:prstGeom prst="ellipse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016608" y="2594327"/>
            <a:ext cx="8371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mtClean="0">
                <a:solidFill>
                  <a:srgbClr val="FFC000"/>
                </a:solidFill>
              </a:rPr>
              <a:t>2017</a:t>
            </a:r>
            <a:endParaRPr lang="en-US" b="1">
              <a:solidFill>
                <a:srgbClr val="FFC000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8360446" y="4919235"/>
            <a:ext cx="1369542" cy="275271"/>
          </a:xfrm>
          <a:prstGeom prst="rect">
            <a:avLst/>
          </a:prstGeom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1200" dirty="0" smtClean="0">
                <a:solidFill>
                  <a:srgbClr val="FFFFFF"/>
                </a:solidFill>
              </a:rPr>
              <a:t>2020s</a:t>
            </a:r>
          </a:p>
          <a:p>
            <a:pPr algn="ctr"/>
            <a:r>
              <a:rPr lang="en-US" sz="1200" dirty="0" smtClean="0">
                <a:solidFill>
                  <a:srgbClr val="FFFFFF"/>
                </a:solidFill>
              </a:rPr>
              <a:t>AI</a:t>
            </a:r>
            <a:endParaRPr lang="en-US" sz="12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771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idx="4294967295"/>
          </p:nvPr>
        </p:nvSpPr>
        <p:spPr>
          <a:xfrm>
            <a:off x="188187" y="23718"/>
            <a:ext cx="11517312" cy="1143000"/>
          </a:xfrm>
        </p:spPr>
        <p:txBody>
          <a:bodyPr>
            <a:normAutofit/>
          </a:bodyPr>
          <a:lstStyle/>
          <a:p>
            <a:pPr fontAlgn="t">
              <a:spcBef>
                <a:spcPts val="1000"/>
              </a:spcBef>
            </a:pPr>
            <a:r>
              <a:rPr lang="en-CA" sz="3600" dirty="0">
                <a:solidFill>
                  <a:srgbClr val="0C8B7C"/>
                </a:solidFill>
                <a:ea typeface="+mn-ea"/>
                <a:cs typeface="+mn-cs"/>
              </a:rPr>
              <a:t>Machine learning is..</a:t>
            </a:r>
            <a:endParaRPr lang="en-US" sz="3600" dirty="0">
              <a:solidFill>
                <a:srgbClr val="0C8B7C"/>
              </a:solidFill>
              <a:ea typeface="+mn-ea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282991" y="3368842"/>
            <a:ext cx="18473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30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187" y="1434287"/>
            <a:ext cx="4591970" cy="440454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780157" y="1439824"/>
            <a:ext cx="741184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11" indent="-571511">
              <a:buFont typeface="Arial" charset="0"/>
              <a:buChar char="•"/>
            </a:pPr>
            <a:r>
              <a:rPr lang="en-US" altLang="en-US" sz="3600" kern="0" dirty="0"/>
              <a:t>The science of getting computers to act without being explicitly </a:t>
            </a:r>
            <a:r>
              <a:rPr lang="en-US" altLang="en-US" sz="3600" kern="0" dirty="0" smtClean="0"/>
              <a:t>programmed.</a:t>
            </a:r>
          </a:p>
          <a:p>
            <a:pPr marL="571511" indent="-571511">
              <a:buFont typeface="Arial" charset="0"/>
              <a:buChar char="•"/>
            </a:pPr>
            <a:endParaRPr lang="en-US" altLang="en-US" sz="3600" dirty="0">
              <a:latin typeface="Arial" panose="020B0604020202020204" pitchFamily="34" charset="0"/>
            </a:endParaRPr>
          </a:p>
          <a:p>
            <a:pPr marL="571511" indent="-571511">
              <a:buFont typeface="Arial" charset="0"/>
              <a:buChar char="•"/>
            </a:pPr>
            <a:endParaRPr lang="en-US" altLang="en-US" sz="3600" dirty="0">
              <a:latin typeface="Arial" panose="020B0604020202020204" pitchFamily="34" charset="0"/>
            </a:endParaRPr>
          </a:p>
          <a:p>
            <a:pPr marL="571511" indent="-571511">
              <a:buFont typeface="Arial" charset="0"/>
              <a:buChar char="•"/>
            </a:pPr>
            <a:r>
              <a:rPr lang="en-US" altLang="en-US" sz="3600" dirty="0" smtClean="0">
                <a:latin typeface="Arial" panose="020B0604020202020204" pitchFamily="34" charset="0"/>
              </a:rPr>
              <a:t>A subset </a:t>
            </a:r>
            <a:r>
              <a:rPr lang="en-US" altLang="en-US" sz="3600" dirty="0">
                <a:latin typeface="Arial" panose="020B0604020202020204" pitchFamily="34" charset="0"/>
              </a:rPr>
              <a:t>of artificial intelligence.</a:t>
            </a:r>
          </a:p>
          <a:p>
            <a:pPr marL="571511" indent="-571511">
              <a:buFont typeface="Arial" charset="0"/>
              <a:buChar char="•"/>
            </a:pP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130655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232401" y="0"/>
            <a:ext cx="11517312" cy="1143000"/>
          </a:xfrm>
        </p:spPr>
        <p:txBody>
          <a:bodyPr/>
          <a:lstStyle/>
          <a:p>
            <a:pPr fontAlgn="t">
              <a:spcBef>
                <a:spcPts val="1000"/>
              </a:spcBef>
            </a:pPr>
            <a:r>
              <a:rPr lang="en-US" sz="3600" dirty="0" smtClean="0">
                <a:solidFill>
                  <a:srgbClr val="0C8B7C"/>
                </a:solidFill>
                <a:ea typeface="+mn-ea"/>
                <a:cs typeface="+mn-cs"/>
              </a:rPr>
              <a:t>Machine Learning Driving </a:t>
            </a:r>
            <a:r>
              <a:rPr lang="en-US" sz="3600" dirty="0">
                <a:solidFill>
                  <a:srgbClr val="0C8B7C"/>
                </a:solidFill>
                <a:ea typeface="+mn-ea"/>
                <a:cs typeface="+mn-cs"/>
              </a:rPr>
              <a:t>insight$ in many industries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76462" y="1588169"/>
            <a:ext cx="2454442" cy="502766"/>
          </a:xfrm>
          <a:prstGeom prst="rect">
            <a:avLst/>
          </a:prstGeom>
          <a:solidFill>
            <a:srgbClr val="4177BD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667" dirty="0">
                <a:solidFill>
                  <a:schemeClr val="bg1"/>
                </a:solidFill>
              </a:rPr>
              <a:t>Retail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76462" y="2152425"/>
            <a:ext cx="2454442" cy="4136080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lIns="60000" rIns="60000" rtlCol="0">
            <a:noAutofit/>
          </a:bodyPr>
          <a:lstStyle/>
          <a:p>
            <a:pPr marL="285756" indent="-285756">
              <a:buFont typeface="Arial" charset="0"/>
              <a:buChar char="•"/>
            </a:pPr>
            <a:r>
              <a:rPr lang="en-US" sz="1833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Demand forecasting</a:t>
            </a:r>
          </a:p>
          <a:p>
            <a:pPr marL="285756" indent="-285756">
              <a:buFont typeface="Arial" charset="0"/>
              <a:buChar char="•"/>
            </a:pPr>
            <a:r>
              <a:rPr lang="en-US" sz="1833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Supply chain optimization</a:t>
            </a:r>
          </a:p>
          <a:p>
            <a:pPr marL="285756" indent="-285756">
              <a:buFont typeface="Arial" charset="0"/>
              <a:buChar char="•"/>
            </a:pPr>
            <a:r>
              <a:rPr lang="en-US" sz="1833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Pricing optimization</a:t>
            </a:r>
          </a:p>
          <a:p>
            <a:pPr marL="285756" indent="-285756">
              <a:buFont typeface="Arial" charset="0"/>
              <a:buChar char="•"/>
            </a:pPr>
            <a:r>
              <a:rPr lang="en-US" sz="1833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Market segmentation</a:t>
            </a:r>
          </a:p>
          <a:p>
            <a:pPr marL="285756" indent="-285756">
              <a:buFont typeface="Arial" charset="0"/>
              <a:buChar char="•"/>
            </a:pPr>
            <a:r>
              <a:rPr lang="en-US" sz="1833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Recommendations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630904" y="1588169"/>
            <a:ext cx="2213143" cy="502766"/>
          </a:xfrm>
          <a:prstGeom prst="rect">
            <a:avLst/>
          </a:prstGeom>
          <a:solidFill>
            <a:srgbClr val="4177BD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667" dirty="0">
                <a:solidFill>
                  <a:schemeClr val="bg1"/>
                </a:solidFill>
              </a:rPr>
              <a:t>Marketing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630904" y="2152425"/>
            <a:ext cx="2357520" cy="4136080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lIns="60000" rIns="60000" rtlCol="0">
            <a:noAutofit/>
          </a:bodyPr>
          <a:lstStyle/>
          <a:p>
            <a:pPr marL="285756" indent="-285756">
              <a:buFont typeface="Arial" charset="0"/>
              <a:buChar char="•"/>
            </a:pPr>
            <a:r>
              <a:rPr lang="en-US" sz="1833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Recommendation </a:t>
            </a:r>
            <a:r>
              <a:rPr lang="en-US" sz="1833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&amp; </a:t>
            </a:r>
            <a:r>
              <a:rPr lang="en-US" sz="1833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targeting</a:t>
            </a:r>
          </a:p>
          <a:p>
            <a:pPr marL="285756" indent="-285756">
              <a:buFont typeface="Arial" charset="0"/>
              <a:buChar char="•"/>
            </a:pPr>
            <a:r>
              <a:rPr lang="en-US" sz="1833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Click-stream analysis</a:t>
            </a:r>
          </a:p>
          <a:p>
            <a:pPr marL="285756" indent="-285756">
              <a:buFont typeface="Arial" charset="0"/>
              <a:buChar char="•"/>
            </a:pPr>
            <a:r>
              <a:rPr lang="en-US" sz="1833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Social media analysis</a:t>
            </a:r>
          </a:p>
          <a:p>
            <a:pPr marL="285756" indent="-285756">
              <a:buFont typeface="Arial" charset="0"/>
              <a:buChar char="•"/>
            </a:pPr>
            <a:r>
              <a:rPr lang="en-US" sz="1833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Ad optimization</a:t>
            </a:r>
            <a:endParaRPr lang="en-US" sz="1833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844047" y="1588169"/>
            <a:ext cx="2294020" cy="502766"/>
          </a:xfrm>
          <a:prstGeom prst="rect">
            <a:avLst/>
          </a:prstGeom>
          <a:solidFill>
            <a:srgbClr val="4177BD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667" dirty="0">
                <a:solidFill>
                  <a:schemeClr val="bg1"/>
                </a:solidFill>
              </a:rPr>
              <a:t>Healthcare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844047" y="2152425"/>
            <a:ext cx="2294020" cy="4136080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lIns="60000" rIns="60000" rtlCol="0">
            <a:noAutofit/>
          </a:bodyPr>
          <a:lstStyle/>
          <a:p>
            <a:pPr marL="285756" indent="-285756">
              <a:buFont typeface="Arial" charset="0"/>
              <a:buChar char="•"/>
            </a:pPr>
            <a:r>
              <a:rPr lang="en-US" sz="1833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Predicting patient disease risk</a:t>
            </a:r>
          </a:p>
          <a:p>
            <a:pPr marL="285756" indent="-285756">
              <a:buFont typeface="Arial" charset="0"/>
              <a:buChar char="•"/>
            </a:pPr>
            <a:r>
              <a:rPr lang="en-US" sz="1833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Diagnostics and alerts</a:t>
            </a:r>
          </a:p>
          <a:p>
            <a:pPr marL="285756" indent="-285756">
              <a:buFont typeface="Arial" charset="0"/>
              <a:buChar char="•"/>
            </a:pPr>
            <a:r>
              <a:rPr lang="en-US" sz="1833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Fraud</a:t>
            </a:r>
          </a:p>
          <a:p>
            <a:endParaRPr lang="en-US" sz="1833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155447" y="1588169"/>
            <a:ext cx="2357520" cy="502766"/>
          </a:xfrm>
          <a:prstGeom prst="rect">
            <a:avLst/>
          </a:prstGeom>
          <a:solidFill>
            <a:srgbClr val="4177BD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667" dirty="0">
                <a:solidFill>
                  <a:schemeClr val="bg1"/>
                </a:solidFill>
              </a:rPr>
              <a:t>Telco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155447" y="2152425"/>
            <a:ext cx="2357520" cy="4136080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lIns="60000" rIns="60000" rtlCol="0">
            <a:noAutofit/>
          </a:bodyPr>
          <a:lstStyle/>
          <a:p>
            <a:pPr marL="285756" indent="-285756">
              <a:buFont typeface="Arial" charset="0"/>
              <a:buChar char="•"/>
            </a:pPr>
            <a:r>
              <a:rPr lang="en-US" sz="1833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Customer churn</a:t>
            </a:r>
          </a:p>
          <a:p>
            <a:pPr marL="285756" indent="-285756">
              <a:buFont typeface="Arial" charset="0"/>
              <a:buChar char="•"/>
            </a:pPr>
            <a:r>
              <a:rPr lang="en-US" sz="1833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System log analysis</a:t>
            </a:r>
          </a:p>
          <a:p>
            <a:pPr marL="285756" indent="-285756">
              <a:buFont typeface="Arial" charset="0"/>
              <a:buChar char="•"/>
            </a:pPr>
            <a:r>
              <a:rPr lang="en-US" sz="1833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Preventative maintenance</a:t>
            </a:r>
          </a:p>
          <a:p>
            <a:pPr marL="285756" indent="-285756">
              <a:buFont typeface="Arial" charset="0"/>
              <a:buChar char="•"/>
            </a:pPr>
            <a:r>
              <a:rPr lang="en-US" sz="1833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Smart meter analysis</a:t>
            </a:r>
            <a:endParaRPr lang="en-US" sz="1833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512967" y="1588169"/>
            <a:ext cx="2491372" cy="502766"/>
          </a:xfrm>
          <a:prstGeom prst="rect">
            <a:avLst/>
          </a:prstGeom>
          <a:solidFill>
            <a:srgbClr val="4177BD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667" dirty="0">
                <a:solidFill>
                  <a:schemeClr val="bg1"/>
                </a:solidFill>
              </a:rPr>
              <a:t>Finance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512967" y="2152425"/>
            <a:ext cx="2491372" cy="4136080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lIns="60000" rIns="60000" rtlCol="0">
            <a:noAutofit/>
          </a:bodyPr>
          <a:lstStyle/>
          <a:p>
            <a:pPr marL="285756" indent="-285756">
              <a:buFont typeface="Arial" charset="0"/>
              <a:buChar char="•"/>
            </a:pPr>
            <a:r>
              <a:rPr lang="en-US" sz="1833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Risk analytics</a:t>
            </a:r>
          </a:p>
          <a:p>
            <a:pPr marL="285756" indent="-285756">
              <a:buFont typeface="Arial" charset="0"/>
              <a:buChar char="•"/>
            </a:pPr>
            <a:r>
              <a:rPr lang="en-US" sz="1833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Customer 360</a:t>
            </a:r>
          </a:p>
          <a:p>
            <a:pPr marL="285756" indent="-285756">
              <a:buFont typeface="Arial" charset="0"/>
              <a:buChar char="•"/>
            </a:pPr>
            <a:r>
              <a:rPr lang="en-US" sz="1833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Fraud</a:t>
            </a:r>
          </a:p>
          <a:p>
            <a:pPr marL="285756" indent="-285756">
              <a:buFont typeface="Arial" charset="0"/>
              <a:buChar char="•"/>
            </a:pPr>
            <a:r>
              <a:rPr lang="en-US" sz="1833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Credit scoring</a:t>
            </a:r>
            <a:endParaRPr lang="en-US" sz="1833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1403683" y="3812232"/>
            <a:ext cx="8666993" cy="2188518"/>
            <a:chOff x="1403683" y="3812232"/>
            <a:chExt cx="8666993" cy="2188518"/>
          </a:xfrm>
        </p:grpSpPr>
        <p:sp>
          <p:nvSpPr>
            <p:cNvPr id="19" name="TextBox 18"/>
            <p:cNvSpPr txBox="1"/>
            <p:nvPr/>
          </p:nvSpPr>
          <p:spPr>
            <a:xfrm>
              <a:off x="1403683" y="4726632"/>
              <a:ext cx="8666993" cy="1274118"/>
            </a:xfrm>
            <a:prstGeom prst="rect">
              <a:avLst/>
            </a:prstGeom>
            <a:solidFill>
              <a:schemeClr val="bg1">
                <a:lumMod val="85000"/>
                <a:alpha val="81000"/>
              </a:schemeClr>
            </a:solidFill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sz="4000" b="1" dirty="0">
                  <a:solidFill>
                    <a:srgbClr val="00B050"/>
                  </a:solidFill>
                </a:rPr>
                <a:t>$10s of Billions in </a:t>
              </a:r>
              <a:r>
                <a:rPr lang="en-US" sz="4000" b="1" dirty="0" smtClean="0">
                  <a:solidFill>
                    <a:srgbClr val="00B050"/>
                  </a:solidFill>
                </a:rPr>
                <a:t>many industries </a:t>
              </a:r>
              <a:endParaRPr lang="en-US" sz="4000" b="1" dirty="0">
                <a:solidFill>
                  <a:srgbClr val="00B050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033587" y="3812232"/>
              <a:ext cx="3886200" cy="914400"/>
            </a:xfrm>
            <a:prstGeom prst="rect">
              <a:avLst/>
            </a:prstGeom>
          </p:spPr>
          <p:txBody>
            <a:bodyPr vert="horz" wrap="none" lIns="91440" tIns="45720" rIns="91440" bIns="45720" rtlCol="0" anchor="t" anchorCtr="0">
              <a:noAutofit/>
            </a:bodyPr>
            <a:lstStyle/>
            <a:p>
              <a:pPr>
                <a:lnSpc>
                  <a:spcPct val="90000"/>
                </a:lnSpc>
                <a:spcBef>
                  <a:spcPts val="1000"/>
                </a:spcBef>
              </a:pPr>
              <a:r>
                <a:rPr lang="en-CA" sz="9600" dirty="0" smtClean="0">
                  <a:solidFill>
                    <a:srgbClr val="00B050"/>
                  </a:solidFill>
                </a:rPr>
                <a:t>$$$$$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69858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HpHDT1B5KESoTvQwHG4c2g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HpHDT1B5KESoTvQwHG4c2g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HpHDT1B5KESoTvQwHG4c2g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HpHDT1B5KESoTvQwHG4c2g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HpHDT1B5KESoTvQwHG4c2g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u4xISvbJTU6ZSsr6NKhzTA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Lvc9Rr_CtUq4eWtWtviQ5A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i.tGFNNJJ0OZBbEMs5KZwQ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3UgTJWnqzUWIKBfMvig2Ug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HpHDT1B5KESoTvQwHG4c2g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HpHDT1B5KESoTvQwHG4c2g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HpHDT1B5KESoTvQwHG4c2g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HpHDT1B5KESoTvQwHG4c2g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HpHDT1B5KESoTvQwHG4c2g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HpHDT1B5KESoTvQwHG4c2g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HpHDT1B5KESoTvQwHG4c2g"/>
</p:tagLst>
</file>

<file path=ppt/theme/theme1.xml><?xml version="1.0" encoding="utf-8"?>
<a:theme xmlns:a="http://schemas.openxmlformats.org/drawingml/2006/main" name="IBM InterConnect 2017">
  <a:themeElements>
    <a:clrScheme name="Custom 12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B8AEAE"/>
      </a:accent1>
      <a:accent2>
        <a:srgbClr val="E4E1E4"/>
      </a:accent2>
      <a:accent3>
        <a:srgbClr val="F05253"/>
      </a:accent3>
      <a:accent4>
        <a:srgbClr val="1C3649"/>
      </a:accent4>
      <a:accent5>
        <a:srgbClr val="10B9A5"/>
      </a:accent5>
      <a:accent6>
        <a:srgbClr val="AC72E6"/>
      </a:accent6>
      <a:hlink>
        <a:srgbClr val="0563C1"/>
      </a:hlink>
      <a:folHlink>
        <a:srgbClr val="954F72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 vert="horz" wrap="square" lIns="91440" tIns="45720" rIns="91440" bIns="45720" rtlCol="0" anchor="t" anchorCtr="0">
        <a:noAutofit/>
      </a:bodyPr>
      <a:lstStyle>
        <a:defPPr>
          <a:lnSpc>
            <a:spcPct val="90000"/>
          </a:lnSpc>
          <a:spcBef>
            <a:spcPts val="1000"/>
          </a:spcBef>
          <a:defRPr sz="25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11332</TotalTime>
  <Words>1395</Words>
  <Application>Microsoft Macintosh PowerPoint</Application>
  <PresentationFormat>Widescreen</PresentationFormat>
  <Paragraphs>360</Paragraphs>
  <Slides>28</Slides>
  <Notes>14</Notes>
  <HiddenSlides>0</HiddenSlides>
  <MMClips>0</MMClips>
  <ScaleCrop>false</ScaleCrop>
  <HeadingPairs>
    <vt:vector size="8" baseType="variant">
      <vt:variant>
        <vt:lpstr>Fonts Used</vt:lpstr>
      </vt:variant>
      <vt:variant>
        <vt:i4>21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28</vt:i4>
      </vt:variant>
    </vt:vector>
  </HeadingPairs>
  <TitlesOfParts>
    <vt:vector size="52" baseType="lpstr">
      <vt:lpstr>Arial</vt:lpstr>
      <vt:lpstr>Arial</vt:lpstr>
      <vt:lpstr>Book Antiqua</vt:lpstr>
      <vt:lpstr>Calibri</vt:lpstr>
      <vt:lpstr>Cambria</vt:lpstr>
      <vt:lpstr>Helvetica</vt:lpstr>
      <vt:lpstr>Helvetica Light</vt:lpstr>
      <vt:lpstr>Helvetica Neue</vt:lpstr>
      <vt:lpstr>Helvetica Neue Light</vt:lpstr>
      <vt:lpstr>Helvetica Neue Medium</vt:lpstr>
      <vt:lpstr>Mangal</vt:lpstr>
      <vt:lpstr>Monaco</vt:lpstr>
      <vt:lpstr>MS PGothic</vt:lpstr>
      <vt:lpstr>ＭＳ Ｐゴシック</vt:lpstr>
      <vt:lpstr>ＭＳ 明朝</vt:lpstr>
      <vt:lpstr>Seravek</vt:lpstr>
      <vt:lpstr>Seravek ExtraLight</vt:lpstr>
      <vt:lpstr>Seravek Light</vt:lpstr>
      <vt:lpstr>Times New Roman</vt:lpstr>
      <vt:lpstr>Wingdings</vt:lpstr>
      <vt:lpstr>黑体</vt:lpstr>
      <vt:lpstr>IBM InterConnect 2017</vt:lpstr>
      <vt:lpstr>Clip</vt:lpstr>
      <vt:lpstr>think-cell Slide</vt:lpstr>
      <vt:lpstr>PowerPoint Presentation</vt:lpstr>
      <vt:lpstr>PowerPoint Presentation</vt:lpstr>
      <vt:lpstr>PowerPoint Presentation</vt:lpstr>
      <vt:lpstr>PowerPoint Presentation</vt:lpstr>
      <vt:lpstr>What is the Buzz about with Data Science?</vt:lpstr>
      <vt:lpstr>PowerPoint Presentation</vt:lpstr>
      <vt:lpstr>PowerPoint Presentation</vt:lpstr>
      <vt:lpstr>Machine learning is..</vt:lpstr>
      <vt:lpstr>Machine Learning Driving insight$ in many industries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Deep learning</vt:lpstr>
      <vt:lpstr>PowerPoint Presentation</vt:lpstr>
      <vt:lpstr>PowerPoint Presentation</vt:lpstr>
      <vt:lpstr>What do you need to do Machine Learning?</vt:lpstr>
      <vt:lpstr>PowerPoint Presentation</vt:lpstr>
      <vt:lpstr>IBM Open Data Science Platform</vt:lpstr>
      <vt:lpstr>Notebooks and more…</vt:lpstr>
      <vt:lpstr>Divide by function: Similar to a surgical team, notebooks enable work to be partitioned functionally, by skill level</vt:lpstr>
      <vt:lpstr>IBM Open Data Science Platform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Brittany Cormier</dc:creator>
  <cp:lastModifiedBy>CARLO APPUGLIESE</cp:lastModifiedBy>
  <cp:revision>366</cp:revision>
  <dcterms:created xsi:type="dcterms:W3CDTF">2016-12-19T13:55:54Z</dcterms:created>
  <dcterms:modified xsi:type="dcterms:W3CDTF">2017-11-11T03:34:25Z</dcterms:modified>
</cp:coreProperties>
</file>